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lear Sans Bold" charset="1" panose="020B0803030202020304"/>
      <p:regular r:id="rId10"/>
    </p:embeddedFont>
    <p:embeddedFont>
      <p:font typeface="Clear Sans Bold Italics" charset="1" panose="020B0803030202090304"/>
      <p:regular r:id="rId11"/>
    </p:embeddedFont>
    <p:embeddedFont>
      <p:font typeface="Clear Sans Regular" charset="1" panose="020B0503030202020304"/>
      <p:regular r:id="rId12"/>
    </p:embeddedFont>
    <p:embeddedFont>
      <p:font typeface="Clear Sans Regular Bold" charset="1" panose="020B0603030202020304"/>
      <p:regular r:id="rId13"/>
    </p:embeddedFont>
    <p:embeddedFont>
      <p:font typeface="Clear Sans Regular Italics" charset="1" panose="020B0503030202090304"/>
      <p:regular r:id="rId14"/>
    </p:embeddedFont>
    <p:embeddedFont>
      <p:font typeface="Clear Sans Regular Bold Italics" charset="1" panose="020B06030302020903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27" Target="slides/slide12.xml" Type="http://schemas.openxmlformats.org/officeDocument/2006/relationships/slide"/><Relationship Id="rId28" Target="slides/slide13.xml" Type="http://schemas.openxmlformats.org/officeDocument/2006/relationships/slide"/><Relationship Id="rId29" Target="slides/slide14.xml" Type="http://schemas.openxmlformats.org/officeDocument/2006/relationships/slide"/><Relationship Id="rId3" Target="viewProps.xml" Type="http://schemas.openxmlformats.org/officeDocument/2006/relationships/viewProps"/><Relationship Id="rId30" Target="slides/slide1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jpe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2A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725331" cy="10287000"/>
          </a:xfrm>
          <a:prstGeom prst="rect">
            <a:avLst/>
          </a:prstGeom>
          <a:solidFill>
            <a:srgbClr val="FDFBFF"/>
          </a:solid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1725331" cy="5143500"/>
          </a:xfrm>
          <a:prstGeom prst="rect">
            <a:avLst/>
          </a:prstGeom>
          <a:solidFill>
            <a:srgbClr val="E0DBE9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598237" y="7539285"/>
            <a:ext cx="528857" cy="35193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3581974" y="2039168"/>
            <a:ext cx="13106031" cy="6208663"/>
            <a:chOff x="0" y="0"/>
            <a:chExt cx="17474708" cy="827821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06636"/>
              <a:ext cx="17474708" cy="53022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000"/>
                </a:lnSpc>
              </a:pPr>
              <a:r>
                <a:rPr lang="en-US" sz="15000">
                  <a:solidFill>
                    <a:srgbClr val="FDFBFF"/>
                  </a:solidFill>
                  <a:latin typeface="Clear Sans Bold Bold"/>
                </a:rPr>
                <a:t>CONTENT</a:t>
              </a:r>
            </a:p>
            <a:p>
              <a:pPr>
                <a:lnSpc>
                  <a:spcPts val="15000"/>
                </a:lnSpc>
              </a:pPr>
              <a:r>
                <a:rPr lang="en-US" sz="15000">
                  <a:solidFill>
                    <a:srgbClr val="FDFBFF"/>
                  </a:solidFill>
                  <a:latin typeface="Clear Sans Bold Bold"/>
                </a:rPr>
                <a:t>PREPARATION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8575"/>
              <a:ext cx="10760410" cy="581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 spc="89" u="sng">
                  <a:solidFill>
                    <a:srgbClr val="FDFBFF"/>
                  </a:solidFill>
                  <a:latin typeface="Clear Sans Regular Bold"/>
                </a:rPr>
                <a:t>XPOMANIA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7839221"/>
              <a:ext cx="10760410" cy="4389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30"/>
                </a:lnSpc>
              </a:pPr>
              <a:r>
                <a:rPr lang="en-US" sz="2300" spc="92">
                  <a:solidFill>
                    <a:srgbClr val="FDFBFF"/>
                  </a:solidFill>
                  <a:latin typeface="Clear Sans Regular"/>
                </a:rPr>
                <a:t>J</a:t>
              </a:r>
              <a:r>
                <a:rPr lang="en-US" sz="2300" spc="92">
                  <a:solidFill>
                    <a:srgbClr val="FDFBFF"/>
                  </a:solidFill>
                  <a:latin typeface="Clear Sans Regular"/>
                </a:rPr>
                <a:t>anuary 2021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549550" y="1028700"/>
            <a:ext cx="709750" cy="688856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F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461051" y="2371725"/>
            <a:ext cx="803229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u="sng">
                <a:solidFill>
                  <a:srgbClr val="3A2A66"/>
                </a:solidFill>
                <a:latin typeface="Clear Sans Bold Bold"/>
              </a:rPr>
              <a:t>01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688005" y="1285785"/>
            <a:ext cx="432839" cy="224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700">
                <a:solidFill>
                  <a:srgbClr val="3A2A66"/>
                </a:solidFill>
                <a:latin typeface="Clear Sans Bold Bold"/>
              </a:rPr>
              <a:t>XPO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5143500"/>
            <a:ext cx="1725331" cy="5143500"/>
          </a:xfrm>
          <a:prstGeom prst="rect">
            <a:avLst/>
          </a:prstGeom>
          <a:solidFill>
            <a:srgbClr val="E0DBE9"/>
          </a:solid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1725331" cy="5143500"/>
          </a:xfrm>
          <a:prstGeom prst="rect">
            <a:avLst/>
          </a:prstGeom>
          <a:solidFill>
            <a:srgbClr val="3A2A66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598237" y="7539285"/>
            <a:ext cx="528857" cy="35193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472153" y="745060"/>
            <a:ext cx="6517869" cy="1130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3A2A66"/>
                </a:solidFill>
                <a:latin typeface="Clear Sans Bold Bold"/>
              </a:rPr>
              <a:t>LIMITATION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61051" y="2371725"/>
            <a:ext cx="803229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u="sng">
                <a:solidFill>
                  <a:srgbClr val="FDFBFF"/>
                </a:solidFill>
                <a:latin typeface="Clear Sans Bold Bold"/>
              </a:rPr>
              <a:t>09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6549550" y="1028700"/>
            <a:ext cx="709750" cy="688856"/>
            <a:chOff x="0" y="0"/>
            <a:chExt cx="946334" cy="91847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946334" cy="918474"/>
              <a:chOff x="0" y="0"/>
              <a:chExt cx="6350000" cy="63500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2A66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184607" y="333255"/>
              <a:ext cx="577119" cy="308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700">
                  <a:solidFill>
                    <a:srgbClr val="FDFBFF"/>
                  </a:solidFill>
                  <a:latin typeface="Clear Sans Bold Bold"/>
                </a:rPr>
                <a:t>XPO</a:t>
              </a:r>
            </a:p>
          </p:txBody>
        </p:sp>
      </p:grpSp>
      <p:sp>
        <p:nvSpPr>
          <p:cNvPr name="AutoShape 11" id="11"/>
          <p:cNvSpPr/>
          <p:nvPr/>
        </p:nvSpPr>
        <p:spPr>
          <a:xfrm rot="0">
            <a:off x="1725331" y="8333088"/>
            <a:ext cx="16562669" cy="9525"/>
          </a:xfrm>
          <a:prstGeom prst="rect">
            <a:avLst/>
          </a:prstGeom>
          <a:solidFill>
            <a:srgbClr val="272727">
              <a:alpha val="19608"/>
            </a:srgbClr>
          </a:solidFill>
        </p:spPr>
      </p:sp>
      <p:sp>
        <p:nvSpPr>
          <p:cNvPr name="AutoShape 12" id="12"/>
          <p:cNvSpPr/>
          <p:nvPr/>
        </p:nvSpPr>
        <p:spPr>
          <a:xfrm rot="0">
            <a:off x="1725331" y="5786168"/>
            <a:ext cx="16562669" cy="9525"/>
          </a:xfrm>
          <a:prstGeom prst="rect">
            <a:avLst/>
          </a:prstGeom>
          <a:solidFill>
            <a:srgbClr val="272727">
              <a:alpha val="19608"/>
            </a:srgbClr>
          </a:solidFill>
        </p:spPr>
      </p:sp>
      <p:sp>
        <p:nvSpPr>
          <p:cNvPr name="AutoShape 13" id="13"/>
          <p:cNvSpPr/>
          <p:nvPr/>
        </p:nvSpPr>
        <p:spPr>
          <a:xfrm rot="0">
            <a:off x="1725331" y="7051911"/>
            <a:ext cx="16562669" cy="9525"/>
          </a:xfrm>
          <a:prstGeom prst="rect">
            <a:avLst/>
          </a:prstGeom>
          <a:solidFill>
            <a:srgbClr val="272727">
              <a:alpha val="19608"/>
            </a:srgbClr>
          </a:solidFill>
        </p:spPr>
      </p:sp>
      <p:sp>
        <p:nvSpPr>
          <p:cNvPr name="TextBox 14" id="14"/>
          <p:cNvSpPr txBox="true"/>
          <p:nvPr/>
        </p:nvSpPr>
        <p:spPr>
          <a:xfrm rot="0">
            <a:off x="2545879" y="2288858"/>
            <a:ext cx="2215714" cy="344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40"/>
              </a:lnSpc>
            </a:pPr>
            <a:r>
              <a:rPr lang="en-US" sz="2400">
                <a:solidFill>
                  <a:srgbClr val="3A2A66"/>
                </a:solidFill>
                <a:latin typeface="Clear Sans Regular Bold"/>
              </a:rPr>
              <a:t>BOOTH TYPE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545879" y="3583305"/>
            <a:ext cx="3185209" cy="567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Small (S)</a:t>
            </a:r>
          </a:p>
          <a:p>
            <a:pPr>
              <a:lnSpc>
                <a:spcPts val="3450"/>
              </a:lnSpc>
            </a:pPr>
          </a:p>
          <a:p>
            <a:pPr>
              <a:lnSpc>
                <a:spcPts val="3450"/>
              </a:lnSpc>
            </a:pPr>
          </a:p>
          <a:p>
            <a:pPr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Standard Small (SS)</a:t>
            </a:r>
          </a:p>
          <a:p>
            <a:pPr>
              <a:lnSpc>
                <a:spcPts val="3450"/>
              </a:lnSpc>
            </a:pPr>
          </a:p>
          <a:p>
            <a:pPr>
              <a:lnSpc>
                <a:spcPts val="3450"/>
              </a:lnSpc>
            </a:pPr>
          </a:p>
          <a:p>
            <a:pPr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Medium (M)</a:t>
            </a:r>
          </a:p>
          <a:p>
            <a:pPr>
              <a:lnSpc>
                <a:spcPts val="3450"/>
              </a:lnSpc>
            </a:pPr>
          </a:p>
          <a:p>
            <a:pPr>
              <a:lnSpc>
                <a:spcPts val="3450"/>
              </a:lnSpc>
            </a:pPr>
          </a:p>
          <a:p>
            <a:pPr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Standard Medium (SM)</a:t>
            </a:r>
          </a:p>
          <a:p>
            <a:pPr>
              <a:lnSpc>
                <a:spcPts val="3450"/>
              </a:lnSpc>
            </a:pPr>
          </a:p>
          <a:p>
            <a:pPr>
              <a:lnSpc>
                <a:spcPts val="3450"/>
              </a:lnSpc>
            </a:pPr>
          </a:p>
          <a:p>
            <a:pPr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Large (L)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92343" y="2122170"/>
            <a:ext cx="1515498" cy="678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>
                <a:solidFill>
                  <a:srgbClr val="3A2A66"/>
                </a:solidFill>
                <a:latin typeface="Clear Sans Regular Bold"/>
              </a:rPr>
              <a:t>POSTER WALL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881360" y="2122170"/>
            <a:ext cx="1354992" cy="678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>
                <a:solidFill>
                  <a:srgbClr val="3A2A66"/>
                </a:solidFill>
                <a:latin typeface="Clear Sans Regular Bold"/>
              </a:rPr>
              <a:t>VIDEO </a:t>
            </a:r>
          </a:p>
          <a:p>
            <a:pPr algn="ctr">
              <a:lnSpc>
                <a:spcPts val="2640"/>
              </a:lnSpc>
            </a:pPr>
            <a:r>
              <a:rPr lang="en-US" sz="2400">
                <a:solidFill>
                  <a:srgbClr val="3A2A66"/>
                </a:solidFill>
                <a:latin typeface="Clear Sans Regular Bold"/>
              </a:rPr>
              <a:t>WALL</a:t>
            </a:r>
          </a:p>
        </p:txBody>
      </p:sp>
      <p:sp>
        <p:nvSpPr>
          <p:cNvPr name="AutoShape 18" id="18"/>
          <p:cNvSpPr/>
          <p:nvPr/>
        </p:nvSpPr>
        <p:spPr>
          <a:xfrm rot="-5400000">
            <a:off x="2517681" y="5966028"/>
            <a:ext cx="7735340" cy="9525"/>
          </a:xfrm>
          <a:prstGeom prst="rect">
            <a:avLst/>
          </a:prstGeom>
          <a:solidFill>
            <a:srgbClr val="272727">
              <a:alpha val="19608"/>
            </a:srgbClr>
          </a:solidFill>
        </p:spPr>
      </p:sp>
      <p:sp>
        <p:nvSpPr>
          <p:cNvPr name="AutoShape 19" id="19"/>
          <p:cNvSpPr/>
          <p:nvPr/>
        </p:nvSpPr>
        <p:spPr>
          <a:xfrm rot="0">
            <a:off x="1725331" y="3119168"/>
            <a:ext cx="16562669" cy="9525"/>
          </a:xfrm>
          <a:prstGeom prst="rect">
            <a:avLst/>
          </a:prstGeom>
          <a:solidFill>
            <a:srgbClr val="272727">
              <a:alpha val="19608"/>
            </a:srgbClr>
          </a:solidFill>
        </p:spPr>
      </p:sp>
      <p:sp>
        <p:nvSpPr>
          <p:cNvPr name="AutoShape 20" id="20"/>
          <p:cNvSpPr/>
          <p:nvPr/>
        </p:nvSpPr>
        <p:spPr>
          <a:xfrm rot="0">
            <a:off x="1725331" y="4493857"/>
            <a:ext cx="16562669" cy="9525"/>
          </a:xfrm>
          <a:prstGeom prst="rect">
            <a:avLst/>
          </a:prstGeom>
          <a:solidFill>
            <a:srgbClr val="272727">
              <a:alpha val="19608"/>
            </a:srgbClr>
          </a:solidFill>
        </p:spPr>
      </p:sp>
      <p:sp>
        <p:nvSpPr>
          <p:cNvPr name="TextBox 21" id="21"/>
          <p:cNvSpPr txBox="true"/>
          <p:nvPr/>
        </p:nvSpPr>
        <p:spPr>
          <a:xfrm rot="0">
            <a:off x="7013614" y="3583305"/>
            <a:ext cx="834855" cy="567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2</a:t>
            </a: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2</a:t>
            </a: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3</a:t>
            </a: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3</a:t>
            </a: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093803" y="3583305"/>
            <a:ext cx="834855" cy="567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1</a:t>
            </a: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1</a:t>
            </a: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2</a:t>
            </a: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2</a:t>
            </a: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3</a:t>
            </a:r>
          </a:p>
        </p:txBody>
      </p:sp>
      <p:sp>
        <p:nvSpPr>
          <p:cNvPr name="AutoShape 23" id="23"/>
          <p:cNvSpPr/>
          <p:nvPr/>
        </p:nvSpPr>
        <p:spPr>
          <a:xfrm rot="-5400000">
            <a:off x="4623479" y="5966028"/>
            <a:ext cx="7735340" cy="9525"/>
          </a:xfrm>
          <a:prstGeom prst="rect">
            <a:avLst/>
          </a:prstGeom>
          <a:solidFill>
            <a:srgbClr val="272727">
              <a:alpha val="19608"/>
            </a:srgbClr>
          </a:solidFill>
        </p:spPr>
      </p:sp>
      <p:sp>
        <p:nvSpPr>
          <p:cNvPr name="AutoShape 24" id="24"/>
          <p:cNvSpPr/>
          <p:nvPr/>
        </p:nvSpPr>
        <p:spPr>
          <a:xfrm rot="-5400000">
            <a:off x="6688087" y="5966028"/>
            <a:ext cx="7735340" cy="9525"/>
          </a:xfrm>
          <a:prstGeom prst="rect">
            <a:avLst/>
          </a:prstGeom>
          <a:solidFill>
            <a:srgbClr val="272727">
              <a:alpha val="19608"/>
            </a:srgbClr>
          </a:solidFill>
        </p:spPr>
      </p:sp>
      <p:sp>
        <p:nvSpPr>
          <p:cNvPr name="TextBox 25" id="25"/>
          <p:cNvSpPr txBox="true"/>
          <p:nvPr/>
        </p:nvSpPr>
        <p:spPr>
          <a:xfrm rot="0">
            <a:off x="10882828" y="2122170"/>
            <a:ext cx="1515498" cy="678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>
                <a:solidFill>
                  <a:srgbClr val="3A2A66"/>
                </a:solidFill>
                <a:latin typeface="Clear Sans Regular Bold"/>
              </a:rPr>
              <a:t>POSTER POP-UP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014695" y="2122170"/>
            <a:ext cx="1354992" cy="678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>
                <a:solidFill>
                  <a:srgbClr val="3A2A66"/>
                </a:solidFill>
                <a:latin typeface="Clear Sans Regular Bold"/>
              </a:rPr>
              <a:t>VIDEO </a:t>
            </a:r>
          </a:p>
          <a:p>
            <a:pPr algn="ctr">
              <a:lnSpc>
                <a:spcPts val="2640"/>
              </a:lnSpc>
            </a:pPr>
            <a:r>
              <a:rPr lang="en-US" sz="2400">
                <a:solidFill>
                  <a:srgbClr val="3A2A66"/>
                </a:solidFill>
                <a:latin typeface="Clear Sans Regular Bold"/>
              </a:rPr>
              <a:t>POP-UP</a:t>
            </a:r>
          </a:p>
        </p:txBody>
      </p:sp>
      <p:sp>
        <p:nvSpPr>
          <p:cNvPr name="AutoShape 27" id="27"/>
          <p:cNvSpPr/>
          <p:nvPr/>
        </p:nvSpPr>
        <p:spPr>
          <a:xfrm rot="-5400000">
            <a:off x="8796973" y="5966028"/>
            <a:ext cx="7735340" cy="9525"/>
          </a:xfrm>
          <a:prstGeom prst="rect">
            <a:avLst/>
          </a:prstGeom>
          <a:solidFill>
            <a:srgbClr val="272727">
              <a:alpha val="19608"/>
            </a:srgbClr>
          </a:solidFill>
        </p:spPr>
      </p:sp>
      <p:sp>
        <p:nvSpPr>
          <p:cNvPr name="AutoShape 28" id="28"/>
          <p:cNvSpPr/>
          <p:nvPr/>
        </p:nvSpPr>
        <p:spPr>
          <a:xfrm rot="-5400000">
            <a:off x="10902771" y="5966028"/>
            <a:ext cx="7735340" cy="9525"/>
          </a:xfrm>
          <a:prstGeom prst="rect">
            <a:avLst/>
          </a:prstGeom>
          <a:solidFill>
            <a:srgbClr val="272727">
              <a:alpha val="19608"/>
            </a:srgbClr>
          </a:solidFill>
        </p:spPr>
      </p:sp>
      <p:sp>
        <p:nvSpPr>
          <p:cNvPr name="TextBox 29" id="29"/>
          <p:cNvSpPr txBox="true"/>
          <p:nvPr/>
        </p:nvSpPr>
        <p:spPr>
          <a:xfrm rot="0">
            <a:off x="11223149" y="3583305"/>
            <a:ext cx="834855" cy="567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5</a:t>
            </a: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5</a:t>
            </a: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5</a:t>
            </a: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5</a:t>
            </a: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5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274763" y="3583493"/>
            <a:ext cx="835573" cy="5679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2"/>
              </a:lnSpc>
            </a:pPr>
            <a:r>
              <a:rPr lang="en-US" sz="2301">
                <a:solidFill>
                  <a:srgbClr val="3A2A66"/>
                </a:solidFill>
                <a:latin typeface="Clear Sans Regular"/>
              </a:rPr>
              <a:t>5</a:t>
            </a:r>
          </a:p>
          <a:p>
            <a:pPr algn="ctr">
              <a:lnSpc>
                <a:spcPts val="3452"/>
              </a:lnSpc>
            </a:pPr>
          </a:p>
          <a:p>
            <a:pPr algn="ctr">
              <a:lnSpc>
                <a:spcPts val="3452"/>
              </a:lnSpc>
            </a:pPr>
          </a:p>
          <a:p>
            <a:pPr algn="ctr">
              <a:lnSpc>
                <a:spcPts val="3452"/>
              </a:lnSpc>
            </a:pPr>
            <a:r>
              <a:rPr lang="en-US" sz="2301">
                <a:solidFill>
                  <a:srgbClr val="3A2A66"/>
                </a:solidFill>
                <a:latin typeface="Clear Sans Regular"/>
              </a:rPr>
              <a:t>5</a:t>
            </a:r>
          </a:p>
          <a:p>
            <a:pPr algn="ctr">
              <a:lnSpc>
                <a:spcPts val="3452"/>
              </a:lnSpc>
            </a:pPr>
          </a:p>
          <a:p>
            <a:pPr algn="ctr">
              <a:lnSpc>
                <a:spcPts val="3452"/>
              </a:lnSpc>
            </a:pPr>
          </a:p>
          <a:p>
            <a:pPr algn="ctr">
              <a:lnSpc>
                <a:spcPts val="3452"/>
              </a:lnSpc>
            </a:pPr>
            <a:r>
              <a:rPr lang="en-US" sz="2301">
                <a:solidFill>
                  <a:srgbClr val="3A2A66"/>
                </a:solidFill>
                <a:latin typeface="Clear Sans Regular"/>
              </a:rPr>
              <a:t>5</a:t>
            </a:r>
          </a:p>
          <a:p>
            <a:pPr algn="ctr">
              <a:lnSpc>
                <a:spcPts val="3452"/>
              </a:lnSpc>
            </a:pPr>
          </a:p>
          <a:p>
            <a:pPr algn="ctr">
              <a:lnSpc>
                <a:spcPts val="3452"/>
              </a:lnSpc>
            </a:pPr>
          </a:p>
          <a:p>
            <a:pPr algn="ctr">
              <a:lnSpc>
                <a:spcPts val="3452"/>
              </a:lnSpc>
            </a:pPr>
            <a:r>
              <a:rPr lang="en-US" sz="2301">
                <a:solidFill>
                  <a:srgbClr val="3A2A66"/>
                </a:solidFill>
                <a:latin typeface="Clear Sans Regular"/>
              </a:rPr>
              <a:t>5</a:t>
            </a:r>
          </a:p>
          <a:p>
            <a:pPr algn="ctr">
              <a:lnSpc>
                <a:spcPts val="3452"/>
              </a:lnSpc>
            </a:pPr>
          </a:p>
          <a:p>
            <a:pPr algn="ctr">
              <a:lnSpc>
                <a:spcPts val="3452"/>
              </a:lnSpc>
            </a:pPr>
          </a:p>
          <a:p>
            <a:pPr algn="ctr">
              <a:lnSpc>
                <a:spcPts val="3452"/>
              </a:lnSpc>
            </a:pPr>
            <a:r>
              <a:rPr lang="en-US" sz="2301">
                <a:solidFill>
                  <a:srgbClr val="3A2A66"/>
                </a:solidFill>
                <a:latin typeface="Clear Sans Regular"/>
              </a:rPr>
              <a:t>5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188498" y="2122170"/>
            <a:ext cx="1497982" cy="678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>
                <a:solidFill>
                  <a:srgbClr val="3A2A66"/>
                </a:solidFill>
                <a:latin typeface="Clear Sans Regular Bold"/>
              </a:rPr>
              <a:t>3D PRODUCT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5520061" y="3583305"/>
            <a:ext cx="834855" cy="567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1</a:t>
            </a: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1</a:t>
            </a: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1</a:t>
            </a: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1</a:t>
            </a: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</a:p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A2A66"/>
                </a:solidFill>
                <a:latin typeface="Clear Sans Regular"/>
              </a:rPr>
              <a:t>1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5143500"/>
            <a:ext cx="1725331" cy="5143500"/>
          </a:xfrm>
          <a:prstGeom prst="rect">
            <a:avLst/>
          </a:prstGeom>
          <a:solidFill>
            <a:srgbClr val="E0DBE9"/>
          </a:solid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1725331" cy="5143500"/>
          </a:xfrm>
          <a:prstGeom prst="rect">
            <a:avLst/>
          </a:prstGeom>
          <a:solidFill>
            <a:srgbClr val="3A2A66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598237" y="7539285"/>
            <a:ext cx="528857" cy="35193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3983" t="650" r="0" b="0"/>
          <a:stretch>
            <a:fillRect/>
          </a:stretch>
        </p:blipFill>
        <p:spPr>
          <a:xfrm flipH="false" flipV="false" rot="0">
            <a:off x="3469326" y="5581530"/>
            <a:ext cx="5691977" cy="368833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9479857" y="5564482"/>
            <a:ext cx="5520128" cy="3705386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8310753" y="7177509"/>
            <a:ext cx="1701099" cy="496381"/>
            <a:chOff x="0" y="0"/>
            <a:chExt cx="6350000" cy="185293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6350000" cy="1854200"/>
            </a:xfrm>
            <a:custGeom>
              <a:avLst/>
              <a:gdLst/>
              <a:ahLst/>
              <a:cxnLst/>
              <a:rect r="r" b="b" t="t" l="l"/>
              <a:pathLst>
                <a:path h="1854200" w="6350000">
                  <a:moveTo>
                    <a:pt x="6249670" y="739140"/>
                  </a:moveTo>
                  <a:lnTo>
                    <a:pt x="5328920" y="49530"/>
                  </a:lnTo>
                  <a:cubicBezTo>
                    <a:pt x="5284470" y="16510"/>
                    <a:pt x="5236210" y="0"/>
                    <a:pt x="5186680" y="0"/>
                  </a:cubicBezTo>
                  <a:cubicBezTo>
                    <a:pt x="5081270" y="0"/>
                    <a:pt x="5003800" y="81280"/>
                    <a:pt x="5003800" y="194310"/>
                  </a:cubicBezTo>
                  <a:lnTo>
                    <a:pt x="5003800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5003800" y="1248410"/>
                  </a:lnTo>
                  <a:lnTo>
                    <a:pt x="5003800" y="1659890"/>
                  </a:lnTo>
                  <a:cubicBezTo>
                    <a:pt x="5003800" y="1772920"/>
                    <a:pt x="5081270" y="1854200"/>
                    <a:pt x="5186680" y="1854200"/>
                  </a:cubicBezTo>
                  <a:cubicBezTo>
                    <a:pt x="5236210" y="1854200"/>
                    <a:pt x="5284470" y="1836420"/>
                    <a:pt x="5328920" y="1803400"/>
                  </a:cubicBezTo>
                  <a:lnTo>
                    <a:pt x="6249670" y="1115060"/>
                  </a:lnTo>
                  <a:cubicBezTo>
                    <a:pt x="6313170" y="1066800"/>
                    <a:pt x="6350000" y="998220"/>
                    <a:pt x="6350000" y="927100"/>
                  </a:cubicBezTo>
                  <a:cubicBezTo>
                    <a:pt x="6350000" y="854710"/>
                    <a:pt x="6313170" y="787400"/>
                    <a:pt x="6249670" y="739140"/>
                  </a:cubicBezTo>
                  <a:close/>
                </a:path>
              </a:pathLst>
            </a:custGeom>
            <a:solidFill>
              <a:srgbClr val="3A2A66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3469326" y="2452342"/>
            <a:ext cx="10406406" cy="2560653"/>
            <a:chOff x="0" y="0"/>
            <a:chExt cx="13875208" cy="3414204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28575"/>
              <a:ext cx="13875208" cy="581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 u="sng">
                  <a:solidFill>
                    <a:srgbClr val="3A2A66"/>
                  </a:solidFill>
                  <a:latin typeface="Clear Sans Regular Bold"/>
                </a:rPr>
                <a:t>REQUIREMENTS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899604"/>
              <a:ext cx="13875208" cy="2514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800">
                  <a:solidFill>
                    <a:srgbClr val="3A2A66"/>
                  </a:solidFill>
                  <a:latin typeface="Clear Sans Regular"/>
                </a:rPr>
                <a:t>You can provide color themes according to the brand concept of each Exhibitor booth. You can choose 3D booth model from our catalogue here: </a:t>
              </a:r>
              <a:r>
                <a:rPr lang="en-US" sz="1800">
                  <a:solidFill>
                    <a:srgbClr val="5271FF"/>
                  </a:solidFill>
                  <a:latin typeface="Clear Sans Regular"/>
                </a:rPr>
                <a:t>https://www.xpomania.com/booth-library</a:t>
              </a:r>
            </a:p>
            <a:p>
              <a:pPr>
                <a:lnSpc>
                  <a:spcPts val="2520"/>
                </a:lnSpc>
              </a:pPr>
            </a:p>
            <a:p>
              <a:pPr>
                <a:lnSpc>
                  <a:spcPts val="2520"/>
                </a:lnSpc>
              </a:pPr>
              <a:r>
                <a:rPr lang="en-US" sz="1800">
                  <a:solidFill>
                    <a:srgbClr val="3A2A66"/>
                  </a:solidFill>
                  <a:latin typeface="Clear Sans Regular"/>
                </a:rPr>
                <a:t>Please provide information</a:t>
              </a:r>
              <a:r>
                <a:rPr lang="en-US" sz="1800">
                  <a:solidFill>
                    <a:srgbClr val="3A2A66"/>
                  </a:solidFill>
                  <a:latin typeface="Clear Sans Regular Bold"/>
                </a:rPr>
                <a:t>:</a:t>
              </a:r>
              <a:r>
                <a:rPr lang="en-US" sz="1800">
                  <a:solidFill>
                    <a:srgbClr val="3A2A66"/>
                  </a:solidFill>
                  <a:latin typeface="Clear Sans Regular"/>
                </a:rPr>
                <a:t> Exhibitor Name_Booth Model Code</a:t>
              </a:r>
            </a:p>
            <a:p>
              <a:pPr>
                <a:lnSpc>
                  <a:spcPts val="2520"/>
                </a:lnSpc>
              </a:pPr>
            </a:p>
            <a:p>
              <a:pPr>
                <a:lnSpc>
                  <a:spcPts val="2700"/>
                </a:lnSpc>
              </a:pPr>
              <a:r>
                <a:rPr lang="en-US" sz="1800">
                  <a:solidFill>
                    <a:srgbClr val="3A2A66"/>
                  </a:solidFill>
                  <a:latin typeface="Clear Sans Regular Bold"/>
                </a:rPr>
                <a:t>Note: </a:t>
              </a:r>
              <a:r>
                <a:rPr lang="en-US" sz="1800">
                  <a:solidFill>
                    <a:srgbClr val="3A2A66"/>
                  </a:solidFill>
                  <a:latin typeface="Clear Sans Regular"/>
                </a:rPr>
                <a:t>Changes are limited to color, not model structure.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461051" y="2371725"/>
            <a:ext cx="803229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u="sng">
                <a:solidFill>
                  <a:srgbClr val="FFFFFF"/>
                </a:solidFill>
                <a:latin typeface="Clear Sans Bold Bold"/>
              </a:rPr>
              <a:t>11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469326" y="1028700"/>
            <a:ext cx="11145728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>
                <a:solidFill>
                  <a:srgbClr val="3A2A66"/>
                </a:solidFill>
                <a:latin typeface="Clear Sans Regular"/>
              </a:rPr>
              <a:t>3D Booth Reskin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906123" y="9534548"/>
            <a:ext cx="5633517" cy="331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BEFORE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183921" y="9534548"/>
            <a:ext cx="5633517" cy="331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AFTER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6549550" y="1028700"/>
            <a:ext cx="709750" cy="688856"/>
            <a:chOff x="0" y="0"/>
            <a:chExt cx="946334" cy="918474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946334" cy="918474"/>
              <a:chOff x="0" y="0"/>
              <a:chExt cx="6350000" cy="6350000"/>
            </a:xfrm>
          </p:grpSpPr>
          <p:sp>
            <p:nvSpPr>
              <p:cNvPr name="Freeform 18" id="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2A66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0">
              <a:off x="184607" y="333255"/>
              <a:ext cx="577119" cy="308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700">
                  <a:solidFill>
                    <a:srgbClr val="FDFBFF"/>
                  </a:solidFill>
                  <a:latin typeface="Clear Sans Bold Bold"/>
                </a:rPr>
                <a:t>XPO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0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5143500"/>
            <a:ext cx="1725331" cy="5143500"/>
          </a:xfrm>
          <a:prstGeom prst="rect">
            <a:avLst/>
          </a:prstGeom>
          <a:solidFill>
            <a:srgbClr val="3A2A66"/>
          </a:solid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1725331" cy="5143500"/>
          </a:xfrm>
          <a:prstGeom prst="rect">
            <a:avLst/>
          </a:prstGeom>
          <a:solidFill>
            <a:srgbClr val="FDFBFF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598237" y="7539285"/>
            <a:ext cx="528857" cy="35193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6549550" y="1028700"/>
            <a:ext cx="709750" cy="688856"/>
            <a:chOff x="0" y="0"/>
            <a:chExt cx="946334" cy="918474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946334" cy="918474"/>
              <a:chOff x="0" y="0"/>
              <a:chExt cx="6350000" cy="635000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2A66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184607" y="333255"/>
              <a:ext cx="577119" cy="308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700">
                  <a:solidFill>
                    <a:srgbClr val="FDFBFF"/>
                  </a:solidFill>
                  <a:latin typeface="Clear Sans Bold Bold"/>
                </a:rPr>
                <a:t>XPO</a:t>
              </a: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9042190" y="4736339"/>
            <a:ext cx="8568794" cy="4784244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3469326" y="2452342"/>
            <a:ext cx="5674674" cy="1823418"/>
            <a:chOff x="0" y="0"/>
            <a:chExt cx="7566232" cy="2431224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28575"/>
              <a:ext cx="7566232" cy="581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 u="sng">
                  <a:solidFill>
                    <a:srgbClr val="3A2A66"/>
                  </a:solidFill>
                  <a:latin typeface="Clear Sans Regular Bold"/>
                </a:rPr>
                <a:t>REQUIREMENTS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890079"/>
              <a:ext cx="7566232" cy="1541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599">
                  <a:solidFill>
                    <a:srgbClr val="3A2A66"/>
                  </a:solidFill>
                  <a:latin typeface="Clear Sans Regular"/>
                </a:rPr>
                <a:t>Our team will make a video orbit from the entire booth display to be like the original offline exhibition. Please determine a suitable timeline so that our team has sufficient time to make this video orbit before live event.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461051" y="2371725"/>
            <a:ext cx="803229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u="sng">
                <a:solidFill>
                  <a:srgbClr val="3A2A66"/>
                </a:solidFill>
                <a:latin typeface="Clear Sans Bold Bold"/>
              </a:rPr>
              <a:t>12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469326" y="1028700"/>
            <a:ext cx="11145728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>
                <a:solidFill>
                  <a:srgbClr val="3A2A66"/>
                </a:solidFill>
                <a:latin typeface="Clear Sans Regular"/>
              </a:rPr>
              <a:t>Video Orbit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0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5143500"/>
            <a:ext cx="1725331" cy="5143500"/>
          </a:xfrm>
          <a:prstGeom prst="rect">
            <a:avLst/>
          </a:prstGeom>
          <a:solidFill>
            <a:srgbClr val="3A2A66"/>
          </a:solid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1725331" cy="5143500"/>
          </a:xfrm>
          <a:prstGeom prst="rect">
            <a:avLst/>
          </a:prstGeom>
          <a:solidFill>
            <a:srgbClr val="FDFBFF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598237" y="7539285"/>
            <a:ext cx="528857" cy="35193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8483212" y="4423603"/>
            <a:ext cx="9124710" cy="5132649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3469326" y="2452342"/>
            <a:ext cx="5674674" cy="1823418"/>
            <a:chOff x="0" y="0"/>
            <a:chExt cx="7566232" cy="2431224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28575"/>
              <a:ext cx="7566232" cy="581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 u="sng">
                  <a:solidFill>
                    <a:srgbClr val="3A2A66"/>
                  </a:solidFill>
                  <a:latin typeface="Clear Sans Regular Bold"/>
                </a:rPr>
                <a:t>REQUIREMENTS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899604"/>
              <a:ext cx="7566232" cy="1531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99"/>
                </a:lnSpc>
              </a:pPr>
              <a:r>
                <a:rPr lang="en-US" sz="1599">
                  <a:solidFill>
                    <a:srgbClr val="3A2A66"/>
                  </a:solidFill>
                  <a:latin typeface="Clear Sans Regular"/>
                </a:rPr>
                <a:t>Please provide an exhibition map layout. We can recreate it in 2D and 3D isometric view.</a:t>
              </a:r>
            </a:p>
            <a:p>
              <a:pPr>
                <a:lnSpc>
                  <a:spcPts val="2399"/>
                </a:lnSpc>
              </a:pPr>
            </a:p>
            <a:p>
              <a:pPr>
                <a:lnSpc>
                  <a:spcPts val="2400"/>
                </a:lnSpc>
              </a:pPr>
              <a:r>
                <a:rPr lang="en-US" sz="1599">
                  <a:solidFill>
                    <a:srgbClr val="3A2A66"/>
                  </a:solidFill>
                  <a:latin typeface="Clear Sans Regular Bold"/>
                </a:rPr>
                <a:t>FILE NAME </a:t>
              </a:r>
              <a:r>
                <a:rPr lang="en-US" sz="1599">
                  <a:solidFill>
                    <a:srgbClr val="3A2A66"/>
                  </a:solidFill>
                  <a:latin typeface="Clear Sans Regular"/>
                </a:rPr>
                <a:t>      Event Name_Exhibition Maps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61051" y="2371725"/>
            <a:ext cx="803229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u="sng">
                <a:solidFill>
                  <a:srgbClr val="3A2A66"/>
                </a:solidFill>
                <a:latin typeface="Clear Sans Bold Bold"/>
              </a:rPr>
              <a:t>13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69326" y="1028700"/>
            <a:ext cx="11145728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>
                <a:solidFill>
                  <a:srgbClr val="3A2A66"/>
                </a:solidFill>
                <a:latin typeface="Clear Sans Regular"/>
              </a:rPr>
              <a:t>Exhibition Maps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6549550" y="1028700"/>
            <a:ext cx="709750" cy="688856"/>
            <a:chOff x="0" y="0"/>
            <a:chExt cx="946334" cy="918474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946334" cy="918474"/>
              <a:chOff x="0" y="0"/>
              <a:chExt cx="6350000" cy="63500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2A6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84607" y="333255"/>
              <a:ext cx="577119" cy="308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700">
                  <a:solidFill>
                    <a:srgbClr val="FDFBFF"/>
                  </a:solidFill>
                  <a:latin typeface="Clear Sans Bold Bold"/>
                </a:rPr>
                <a:t>XPO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5143500"/>
            <a:ext cx="1725331" cy="5143500"/>
          </a:xfrm>
          <a:prstGeom prst="rect">
            <a:avLst/>
          </a:prstGeom>
          <a:solidFill>
            <a:srgbClr val="E0DBE9"/>
          </a:solid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1725331" cy="5143500"/>
          </a:xfrm>
          <a:prstGeom prst="rect">
            <a:avLst/>
          </a:prstGeom>
          <a:solidFill>
            <a:srgbClr val="3A2A66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598237" y="7539285"/>
            <a:ext cx="528857" cy="35193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3469326" y="2452342"/>
            <a:ext cx="6107160" cy="1914858"/>
            <a:chOff x="0" y="0"/>
            <a:chExt cx="8142880" cy="255314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28575"/>
              <a:ext cx="8142880" cy="581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 u="sng">
                  <a:solidFill>
                    <a:srgbClr val="3A2A66"/>
                  </a:solidFill>
                  <a:latin typeface="Clear Sans Regular Bold"/>
                </a:rPr>
                <a:t>REQUIREMENTS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899604"/>
              <a:ext cx="8142880" cy="1653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Clear Sans Regular"/>
                </a:rPr>
                <a:t>Please provide suggested content, wireframes if any and event theme guideline such as colors, typography, design style, etc. Along with logos, images, videos, copywriting, social media, etc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61051" y="2371725"/>
            <a:ext cx="803229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u="sng">
                <a:solidFill>
                  <a:srgbClr val="FFFFFF"/>
                </a:solidFill>
                <a:latin typeface="Clear Sans Bold Bold"/>
              </a:rPr>
              <a:t>14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469326" y="1028700"/>
            <a:ext cx="11145728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>
                <a:solidFill>
                  <a:srgbClr val="3A2A66"/>
                </a:solidFill>
                <a:latin typeface="Clear Sans Regular"/>
              </a:rPr>
              <a:t>Landing Page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3469326" y="5999761"/>
            <a:ext cx="6107160" cy="1914858"/>
            <a:chOff x="0" y="0"/>
            <a:chExt cx="8142880" cy="2553144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28575"/>
              <a:ext cx="8142880" cy="581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 u="sng">
                  <a:solidFill>
                    <a:srgbClr val="3A2A66"/>
                  </a:solidFill>
                  <a:latin typeface="Clear Sans Regular Bold"/>
                </a:rPr>
                <a:t>REQUIREMENTS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899604"/>
              <a:ext cx="8142880" cy="1653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Clear Sans Regular"/>
                </a:rPr>
                <a:t>Please provide the event theme guideline. We will design a website exhibition theme that matches the concept of the event theme such as color and style of the event as a unified event concept.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3469326" y="4576119"/>
            <a:ext cx="11145728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>
                <a:solidFill>
                  <a:srgbClr val="3A2A66"/>
                </a:solidFill>
                <a:latin typeface="Clear Sans Regular"/>
              </a:rPr>
              <a:t>Exhibition Website Theme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6549550" y="1028700"/>
            <a:ext cx="709750" cy="688856"/>
            <a:chOff x="0" y="0"/>
            <a:chExt cx="946334" cy="918474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946334" cy="918474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2A66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184607" y="333255"/>
              <a:ext cx="577119" cy="308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700">
                  <a:solidFill>
                    <a:srgbClr val="FDFBFF"/>
                  </a:solidFill>
                  <a:latin typeface="Clear Sans Bold Bold"/>
                </a:rPr>
                <a:t>XPO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2A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725331" cy="10287000"/>
          </a:xfrm>
          <a:prstGeom prst="rect">
            <a:avLst/>
          </a:prstGeom>
          <a:solidFill>
            <a:srgbClr val="FDFBFF"/>
          </a:solid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1725331" cy="5143500"/>
          </a:xfrm>
          <a:prstGeom prst="rect">
            <a:avLst/>
          </a:prstGeom>
          <a:solidFill>
            <a:srgbClr val="E0DBE9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598237" y="7539285"/>
            <a:ext cx="528857" cy="35193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461051" y="2371725"/>
            <a:ext cx="803229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u="sng">
                <a:solidFill>
                  <a:srgbClr val="3A2A66"/>
                </a:solidFill>
                <a:latin typeface="Clear Sans Bold Bold"/>
              </a:rPr>
              <a:t>15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3756323" y="3557806"/>
            <a:ext cx="12206978" cy="3171387"/>
            <a:chOff x="0" y="0"/>
            <a:chExt cx="16275971" cy="422851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469733"/>
              <a:ext cx="16275971" cy="15610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500"/>
                </a:lnSpc>
              </a:pPr>
              <a:r>
                <a:rPr lang="en-US" sz="8500">
                  <a:solidFill>
                    <a:srgbClr val="FDFBFF"/>
                  </a:solidFill>
                  <a:latin typeface="Clear Sans Bold Bold"/>
                </a:rPr>
                <a:t>THANK YOU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8575"/>
              <a:ext cx="16275971" cy="581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 u="sng">
                  <a:solidFill>
                    <a:srgbClr val="FDFBFF"/>
                  </a:solidFill>
                  <a:latin typeface="Clear Sans Regular Bold"/>
                </a:rPr>
                <a:t>XPOMANIA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748033"/>
              <a:ext cx="16275971" cy="4804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50"/>
                </a:lnSpc>
              </a:pPr>
              <a:r>
                <a:rPr lang="en-US" sz="2500" spc="50">
                  <a:solidFill>
                    <a:srgbClr val="FDFBFF"/>
                  </a:solidFill>
                  <a:latin typeface="Clear Sans Regular"/>
                </a:rPr>
                <a:t>www.xpomania.com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6549550" y="1028700"/>
            <a:ext cx="709750" cy="688856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FF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6688005" y="1285785"/>
            <a:ext cx="432839" cy="224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700">
                <a:solidFill>
                  <a:srgbClr val="3A2A66"/>
                </a:solidFill>
                <a:latin typeface="Clear Sans Bold Bold"/>
              </a:rPr>
              <a:t>XPO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5143500"/>
            <a:ext cx="1725331" cy="5143500"/>
          </a:xfrm>
          <a:prstGeom prst="rect">
            <a:avLst/>
          </a:prstGeom>
          <a:solidFill>
            <a:srgbClr val="E0DBE9"/>
          </a:solid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1725331" cy="5143500"/>
          </a:xfrm>
          <a:prstGeom prst="rect">
            <a:avLst/>
          </a:prstGeom>
          <a:solidFill>
            <a:srgbClr val="3A2A66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598237" y="7539285"/>
            <a:ext cx="528857" cy="35193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3349068" y="4130675"/>
            <a:ext cx="7023633" cy="219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99"/>
              </a:lnSpc>
            </a:pPr>
            <a:r>
              <a:rPr lang="en-US" sz="8500">
                <a:solidFill>
                  <a:srgbClr val="3A2A66"/>
                </a:solidFill>
                <a:latin typeface="Clear Sans Bold Bold"/>
              </a:rPr>
              <a:t>TABLE OF</a:t>
            </a:r>
          </a:p>
          <a:p>
            <a:pPr>
              <a:lnSpc>
                <a:spcPts val="8500"/>
              </a:lnSpc>
            </a:pPr>
            <a:r>
              <a:rPr lang="en-US" sz="8499">
                <a:solidFill>
                  <a:srgbClr val="3A2A66"/>
                </a:solidFill>
                <a:latin typeface="Clear Sans Bold Bold"/>
              </a:rPr>
              <a:t>CONTENT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1532971" y="2800350"/>
            <a:ext cx="5016579" cy="5362070"/>
            <a:chOff x="0" y="0"/>
            <a:chExt cx="6688772" cy="714942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28575"/>
              <a:ext cx="6688772" cy="581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 u="sng">
                  <a:solidFill>
                    <a:srgbClr val="3A2A66"/>
                  </a:solidFill>
                  <a:latin typeface="Clear Sans Regular Bold"/>
                </a:rPr>
                <a:t>KEY POINTS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357591"/>
              <a:ext cx="6688772" cy="57918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50"/>
                </a:lnSpc>
              </a:pPr>
              <a:r>
                <a:rPr lang="en-US" sz="2300">
                  <a:solidFill>
                    <a:srgbClr val="3A2A66"/>
                  </a:solidFill>
                  <a:latin typeface="Clear Sans Regular"/>
                </a:rPr>
                <a:t>Event Logo</a:t>
              </a:r>
            </a:p>
            <a:p>
              <a:pPr>
                <a:lnSpc>
                  <a:spcPts val="3450"/>
                </a:lnSpc>
              </a:pPr>
              <a:r>
                <a:rPr lang="en-US" sz="2300">
                  <a:solidFill>
                    <a:srgbClr val="3A2A66"/>
                  </a:solidFill>
                  <a:latin typeface="Clear Sans Regular"/>
                </a:rPr>
                <a:t>Exhibitors Logo</a:t>
              </a:r>
            </a:p>
            <a:p>
              <a:pPr>
                <a:lnSpc>
                  <a:spcPts val="3450"/>
                </a:lnSpc>
              </a:pPr>
              <a:r>
                <a:rPr lang="en-US" sz="2300">
                  <a:solidFill>
                    <a:srgbClr val="3A2A66"/>
                  </a:solidFill>
                  <a:latin typeface="Clear Sans Regular"/>
                </a:rPr>
                <a:t>Poster</a:t>
              </a:r>
            </a:p>
            <a:p>
              <a:pPr>
                <a:lnSpc>
                  <a:spcPts val="3450"/>
                </a:lnSpc>
              </a:pPr>
              <a:r>
                <a:rPr lang="en-US" sz="2300">
                  <a:solidFill>
                    <a:srgbClr val="3A2A66"/>
                  </a:solidFill>
                  <a:latin typeface="Clear Sans Regular"/>
                </a:rPr>
                <a:t>Video</a:t>
              </a:r>
            </a:p>
            <a:p>
              <a:pPr>
                <a:lnSpc>
                  <a:spcPts val="3450"/>
                </a:lnSpc>
              </a:pPr>
              <a:r>
                <a:rPr lang="en-US" sz="2300">
                  <a:solidFill>
                    <a:srgbClr val="3A2A66"/>
                  </a:solidFill>
                  <a:latin typeface="Clear Sans Regular"/>
                </a:rPr>
                <a:t>3D Product</a:t>
              </a:r>
            </a:p>
            <a:p>
              <a:pPr>
                <a:lnSpc>
                  <a:spcPts val="3450"/>
                </a:lnSpc>
              </a:pPr>
              <a:r>
                <a:rPr lang="en-US" sz="2300">
                  <a:solidFill>
                    <a:srgbClr val="3A2A66"/>
                  </a:solidFill>
                  <a:latin typeface="Clear Sans Regular"/>
                </a:rPr>
                <a:t>3D Booth Reskin</a:t>
              </a:r>
            </a:p>
            <a:p>
              <a:pPr>
                <a:lnSpc>
                  <a:spcPts val="3450"/>
                </a:lnSpc>
              </a:pPr>
              <a:r>
                <a:rPr lang="en-US" sz="2300">
                  <a:solidFill>
                    <a:srgbClr val="3A2A66"/>
                  </a:solidFill>
                  <a:latin typeface="Clear Sans Regular"/>
                </a:rPr>
                <a:t>Video Orbit</a:t>
              </a:r>
            </a:p>
            <a:p>
              <a:pPr>
                <a:lnSpc>
                  <a:spcPts val="3450"/>
                </a:lnSpc>
              </a:pPr>
              <a:r>
                <a:rPr lang="en-US" sz="2300">
                  <a:solidFill>
                    <a:srgbClr val="3A2A66"/>
                  </a:solidFill>
                  <a:latin typeface="Clear Sans Regular"/>
                </a:rPr>
                <a:t>Exhibition Maps</a:t>
              </a:r>
            </a:p>
            <a:p>
              <a:pPr>
                <a:lnSpc>
                  <a:spcPts val="3450"/>
                </a:lnSpc>
              </a:pPr>
              <a:r>
                <a:rPr lang="en-US" sz="2300">
                  <a:solidFill>
                    <a:srgbClr val="3A2A66"/>
                  </a:solidFill>
                  <a:latin typeface="Clear Sans Regular"/>
                </a:rPr>
                <a:t>Microsite Content &amp; Wireframe</a:t>
              </a:r>
            </a:p>
            <a:p>
              <a:pPr>
                <a:lnSpc>
                  <a:spcPts val="3450"/>
                </a:lnSpc>
              </a:pPr>
              <a:r>
                <a:rPr lang="en-US" sz="2300">
                  <a:solidFill>
                    <a:srgbClr val="3A2A66"/>
                  </a:solidFill>
                  <a:latin typeface="Clear Sans Regular"/>
                </a:rPr>
                <a:t>Exhibition Website Theme Concept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61051" y="2371725"/>
            <a:ext cx="803229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u="sng">
                <a:solidFill>
                  <a:srgbClr val="FDFBFF"/>
                </a:solidFill>
                <a:latin typeface="Clear Sans Bold Bold"/>
              </a:rPr>
              <a:t>02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6549550" y="1028700"/>
            <a:ext cx="709750" cy="688856"/>
            <a:chOff x="0" y="0"/>
            <a:chExt cx="946334" cy="918474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946334" cy="918474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2A66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184607" y="333255"/>
              <a:ext cx="577119" cy="308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700">
                  <a:solidFill>
                    <a:srgbClr val="FDFBFF"/>
                  </a:solidFill>
                  <a:latin typeface="Clear Sans Bold Bold"/>
                </a:rPr>
                <a:t>XPO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0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5143500"/>
            <a:ext cx="1725331" cy="5143500"/>
          </a:xfrm>
          <a:prstGeom prst="rect">
            <a:avLst/>
          </a:prstGeom>
          <a:solidFill>
            <a:srgbClr val="3A2A66"/>
          </a:solid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1725331" cy="5143500"/>
          </a:xfrm>
          <a:prstGeom prst="rect">
            <a:avLst/>
          </a:prstGeom>
          <a:solidFill>
            <a:srgbClr val="FDFBFF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598237" y="7539285"/>
            <a:ext cx="528857" cy="35193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461051" y="2371725"/>
            <a:ext cx="803229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u="sng">
                <a:solidFill>
                  <a:srgbClr val="3A2A66"/>
                </a:solidFill>
                <a:latin typeface="Clear Sans Bold Bold"/>
              </a:rPr>
              <a:t>03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792745" y="2901045"/>
            <a:ext cx="7111680" cy="219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99"/>
              </a:lnSpc>
            </a:pPr>
            <a:r>
              <a:rPr lang="en-US" sz="8500">
                <a:solidFill>
                  <a:srgbClr val="3A2A66"/>
                </a:solidFill>
                <a:latin typeface="Clear Sans Bold Bold"/>
              </a:rPr>
              <a:t>EVENT</a:t>
            </a:r>
          </a:p>
          <a:p>
            <a:pPr>
              <a:lnSpc>
                <a:spcPts val="8500"/>
              </a:lnSpc>
            </a:pPr>
            <a:r>
              <a:rPr lang="en-US" sz="8499">
                <a:solidFill>
                  <a:srgbClr val="3A2A66"/>
                </a:solidFill>
                <a:latin typeface="Clear Sans Bold Bold"/>
              </a:rPr>
              <a:t>LOGO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830845" y="5476240"/>
            <a:ext cx="711168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u="sng">
                <a:solidFill>
                  <a:srgbClr val="3A2A66"/>
                </a:solidFill>
                <a:latin typeface="Clear Sans Regular Bold"/>
              </a:rPr>
              <a:t>REQUIREMENTS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830845" y="6265314"/>
            <a:ext cx="1496014" cy="1703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VERSION             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FORMAT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DIMENSION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FILE SIZE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FILE NAME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220431" y="2707554"/>
            <a:ext cx="4871892" cy="4871892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3509409" y="2996532"/>
            <a:ext cx="4293937" cy="4293937"/>
            <a:chOff x="0" y="0"/>
            <a:chExt cx="5725249" cy="5725249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5725249" cy="5725249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2A66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1116861" y="1790642"/>
              <a:ext cx="3491527" cy="23916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004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1663883" y="6268305"/>
            <a:ext cx="5633517" cy="1703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Original Logo (Colors version)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.png / .jpg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Min. width 512px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Max. 1MB 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Event Name_Logo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6549550" y="1028700"/>
            <a:ext cx="709750" cy="688856"/>
            <a:chOff x="0" y="0"/>
            <a:chExt cx="946334" cy="918474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946334" cy="918474"/>
              <a:chOff x="0" y="0"/>
              <a:chExt cx="6350000" cy="635000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2A66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0">
              <a:off x="184607" y="333255"/>
              <a:ext cx="577119" cy="308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700">
                  <a:solidFill>
                    <a:srgbClr val="FDFBFF"/>
                  </a:solidFill>
                  <a:latin typeface="Clear Sans Bold Bold"/>
                </a:rPr>
                <a:t>XPO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9830845" y="8336414"/>
            <a:ext cx="5633517" cy="674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Note</a:t>
            </a:r>
            <a:r>
              <a:rPr lang="en-US" sz="1800">
                <a:solidFill>
                  <a:srgbClr val="3A2A66"/>
                </a:solidFill>
                <a:latin typeface="Clear Sans Regular"/>
              </a:rPr>
              <a:t>: It would be even better if you also provide the applicable guideline logo as well.</a:t>
            </a:r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3246423" y="3538515"/>
            <a:ext cx="4686558" cy="32099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5143500"/>
            <a:ext cx="1725331" cy="5143500"/>
          </a:xfrm>
          <a:prstGeom prst="rect">
            <a:avLst/>
          </a:prstGeom>
          <a:solidFill>
            <a:srgbClr val="E0DBE9"/>
          </a:solid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1725331" cy="5143500"/>
          </a:xfrm>
          <a:prstGeom prst="rect">
            <a:avLst/>
          </a:prstGeom>
          <a:solidFill>
            <a:srgbClr val="3A2A66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598237" y="7539285"/>
            <a:ext cx="528857" cy="35193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461051" y="2371725"/>
            <a:ext cx="803229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u="sng">
                <a:solidFill>
                  <a:srgbClr val="FDFBFF"/>
                </a:solidFill>
                <a:latin typeface="Clear Sans Bold Bold"/>
              </a:rPr>
              <a:t>04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792745" y="2125908"/>
            <a:ext cx="7111680" cy="219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99"/>
              </a:lnSpc>
            </a:pPr>
            <a:r>
              <a:rPr lang="en-US" sz="8500">
                <a:solidFill>
                  <a:srgbClr val="3A2A66"/>
                </a:solidFill>
                <a:latin typeface="Clear Sans Bold Bold"/>
              </a:rPr>
              <a:t>EXHIBITOR</a:t>
            </a:r>
          </a:p>
          <a:p>
            <a:pPr>
              <a:lnSpc>
                <a:spcPts val="8500"/>
              </a:lnSpc>
            </a:pPr>
            <a:r>
              <a:rPr lang="en-US" sz="8499">
                <a:solidFill>
                  <a:srgbClr val="3A2A66"/>
                </a:solidFill>
                <a:latin typeface="Clear Sans Bold Bold"/>
              </a:rPr>
              <a:t>LOGO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830845" y="4701103"/>
            <a:ext cx="711168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u="sng">
                <a:solidFill>
                  <a:srgbClr val="3A2A66"/>
                </a:solidFill>
                <a:latin typeface="Clear Sans Regular Bold"/>
              </a:rPr>
              <a:t>REQUIREMENTS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830845" y="5471127"/>
            <a:ext cx="1496014" cy="1703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VERSION             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FORMAT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DIMENSION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FILE SIZE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FILENAME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467815" y="1446996"/>
            <a:ext cx="2706708" cy="270670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4628364" y="1607545"/>
            <a:ext cx="2385610" cy="2385610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7E79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1625783" y="5471127"/>
            <a:ext cx="5633517" cy="1703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Original Logo (Colors version)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.png / .jpg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Min. width 512px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Max. 1MB 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Exhibitor Name_Logo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6549550" y="1028700"/>
            <a:ext cx="709750" cy="688856"/>
            <a:chOff x="0" y="0"/>
            <a:chExt cx="946334" cy="918474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946334" cy="918474"/>
              <a:chOff x="0" y="0"/>
              <a:chExt cx="6350000" cy="635000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2A66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184607" y="333255"/>
              <a:ext cx="577119" cy="308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700">
                  <a:solidFill>
                    <a:srgbClr val="FDFBFF"/>
                  </a:solidFill>
                  <a:latin typeface="Clear Sans Bold Bold"/>
                </a:rPr>
                <a:t>XPO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9830845" y="7465893"/>
            <a:ext cx="5633517" cy="1017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Note</a:t>
            </a:r>
            <a:r>
              <a:rPr lang="en-US" sz="1800">
                <a:solidFill>
                  <a:srgbClr val="3A2A66"/>
                </a:solidFill>
                <a:latin typeface="Clear Sans Regular"/>
              </a:rPr>
              <a:t>: Our team will also create a 3D version of the logo for the booth, so it would be better if you also provide the applicable guideline logo as well.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4487547" y="1919242"/>
            <a:ext cx="2603741" cy="1783384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7"/>
          <a:srcRect l="21673" t="12508" r="23196" b="16504"/>
          <a:stretch>
            <a:fillRect/>
          </a:stretch>
        </p:blipFill>
        <p:spPr>
          <a:xfrm flipH="false" flipV="false" rot="0">
            <a:off x="3256767" y="4580187"/>
            <a:ext cx="5392661" cy="3902975"/>
          </a:xfrm>
          <a:prstGeom prst="rect">
            <a:avLst/>
          </a:prstGeom>
        </p:spPr>
      </p:pic>
      <p:grpSp>
        <p:nvGrpSpPr>
          <p:cNvPr name="Group 20" id="20"/>
          <p:cNvGrpSpPr/>
          <p:nvPr/>
        </p:nvGrpSpPr>
        <p:grpSpPr>
          <a:xfrm rot="-10800000">
            <a:off x="4805534" y="5143500"/>
            <a:ext cx="1015635" cy="503484"/>
            <a:chOff x="0" y="0"/>
            <a:chExt cx="3737754" cy="1852930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3737754" cy="1854200"/>
            </a:xfrm>
            <a:custGeom>
              <a:avLst/>
              <a:gdLst/>
              <a:ahLst/>
              <a:cxnLst/>
              <a:rect r="r" b="b" t="t" l="l"/>
              <a:pathLst>
                <a:path h="1854200" w="3737754">
                  <a:moveTo>
                    <a:pt x="3637424" y="739140"/>
                  </a:moveTo>
                  <a:lnTo>
                    <a:pt x="2716674" y="49530"/>
                  </a:lnTo>
                  <a:cubicBezTo>
                    <a:pt x="2672224" y="16510"/>
                    <a:pt x="2623964" y="0"/>
                    <a:pt x="2574434" y="0"/>
                  </a:cubicBezTo>
                  <a:cubicBezTo>
                    <a:pt x="2469024" y="0"/>
                    <a:pt x="2391554" y="81280"/>
                    <a:pt x="2391554" y="194310"/>
                  </a:cubicBezTo>
                  <a:lnTo>
                    <a:pt x="2391554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2391554" y="1248410"/>
                  </a:lnTo>
                  <a:lnTo>
                    <a:pt x="2391554" y="1659890"/>
                  </a:lnTo>
                  <a:cubicBezTo>
                    <a:pt x="2391554" y="1772920"/>
                    <a:pt x="2469024" y="1854200"/>
                    <a:pt x="2574434" y="1854200"/>
                  </a:cubicBezTo>
                  <a:cubicBezTo>
                    <a:pt x="2623964" y="1854200"/>
                    <a:pt x="2672224" y="1836420"/>
                    <a:pt x="2716674" y="1803400"/>
                  </a:cubicBezTo>
                  <a:lnTo>
                    <a:pt x="3637424" y="1115060"/>
                  </a:lnTo>
                  <a:cubicBezTo>
                    <a:pt x="3700924" y="1066800"/>
                    <a:pt x="3737754" y="998220"/>
                    <a:pt x="3737754" y="927100"/>
                  </a:cubicBezTo>
                  <a:cubicBezTo>
                    <a:pt x="3737754" y="854710"/>
                    <a:pt x="3700924" y="787400"/>
                    <a:pt x="3637424" y="73914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name="Group 22" id="22"/>
          <p:cNvGrpSpPr/>
          <p:nvPr/>
        </p:nvGrpSpPr>
        <p:grpSpPr>
          <a:xfrm rot="-10800000">
            <a:off x="7482454" y="7523043"/>
            <a:ext cx="1015635" cy="503484"/>
            <a:chOff x="0" y="0"/>
            <a:chExt cx="3737754" cy="1852930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3737754" cy="1854200"/>
            </a:xfrm>
            <a:custGeom>
              <a:avLst/>
              <a:gdLst/>
              <a:ahLst/>
              <a:cxnLst/>
              <a:rect r="r" b="b" t="t" l="l"/>
              <a:pathLst>
                <a:path h="1854200" w="3737754">
                  <a:moveTo>
                    <a:pt x="3637424" y="739140"/>
                  </a:moveTo>
                  <a:lnTo>
                    <a:pt x="2716674" y="49530"/>
                  </a:lnTo>
                  <a:cubicBezTo>
                    <a:pt x="2672224" y="16510"/>
                    <a:pt x="2623964" y="0"/>
                    <a:pt x="2574434" y="0"/>
                  </a:cubicBezTo>
                  <a:cubicBezTo>
                    <a:pt x="2469024" y="0"/>
                    <a:pt x="2391554" y="81280"/>
                    <a:pt x="2391554" y="194310"/>
                  </a:cubicBezTo>
                  <a:lnTo>
                    <a:pt x="2391554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2391554" y="1248410"/>
                  </a:lnTo>
                  <a:lnTo>
                    <a:pt x="2391554" y="1659890"/>
                  </a:lnTo>
                  <a:cubicBezTo>
                    <a:pt x="2391554" y="1772920"/>
                    <a:pt x="2469024" y="1854200"/>
                    <a:pt x="2574434" y="1854200"/>
                  </a:cubicBezTo>
                  <a:cubicBezTo>
                    <a:pt x="2623964" y="1854200"/>
                    <a:pt x="2672224" y="1836420"/>
                    <a:pt x="2716674" y="1803400"/>
                  </a:cubicBezTo>
                  <a:lnTo>
                    <a:pt x="3637424" y="1115060"/>
                  </a:lnTo>
                  <a:cubicBezTo>
                    <a:pt x="3700924" y="1066800"/>
                    <a:pt x="3737754" y="998220"/>
                    <a:pt x="3737754" y="927100"/>
                  </a:cubicBezTo>
                  <a:cubicBezTo>
                    <a:pt x="3737754" y="854710"/>
                    <a:pt x="3700924" y="787400"/>
                    <a:pt x="3637424" y="73914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4919605" y="8665820"/>
            <a:ext cx="2254918" cy="331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3D Logo on the booth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0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61860" y="-265409"/>
            <a:ext cx="19065803" cy="10660666"/>
            <a:chOff x="0" y="0"/>
            <a:chExt cx="25421070" cy="14214221"/>
          </a:xfrm>
        </p:grpSpPr>
        <p:sp>
          <p:nvSpPr>
            <p:cNvPr name="AutoShape 3" id="3"/>
            <p:cNvSpPr/>
            <p:nvPr/>
          </p:nvSpPr>
          <p:spPr>
            <a:xfrm rot="0">
              <a:off x="2254080" y="144343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" id="4"/>
            <p:cNvSpPr/>
            <p:nvPr/>
          </p:nvSpPr>
          <p:spPr>
            <a:xfrm rot="0">
              <a:off x="14172831" y="144343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5" id="5"/>
            <p:cNvSpPr/>
            <p:nvPr/>
          </p:nvSpPr>
          <p:spPr>
            <a:xfrm rot="0">
              <a:off x="8213456" y="144343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6" id="6"/>
            <p:cNvSpPr/>
            <p:nvPr/>
          </p:nvSpPr>
          <p:spPr>
            <a:xfrm rot="0">
              <a:off x="20132207" y="144343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7" id="7"/>
            <p:cNvSpPr/>
            <p:nvPr/>
          </p:nvSpPr>
          <p:spPr>
            <a:xfrm rot="0">
              <a:off x="5233768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8" id="8"/>
            <p:cNvSpPr/>
            <p:nvPr/>
          </p:nvSpPr>
          <p:spPr>
            <a:xfrm rot="0">
              <a:off x="17152519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9" id="9"/>
            <p:cNvSpPr/>
            <p:nvPr/>
          </p:nvSpPr>
          <p:spPr>
            <a:xfrm rot="0">
              <a:off x="11193144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10" id="10"/>
            <p:cNvSpPr/>
            <p:nvPr/>
          </p:nvSpPr>
          <p:spPr>
            <a:xfrm rot="0">
              <a:off x="23111895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11" id="11"/>
            <p:cNvSpPr/>
            <p:nvPr/>
          </p:nvSpPr>
          <p:spPr>
            <a:xfrm rot="0">
              <a:off x="3743924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12" id="12"/>
            <p:cNvSpPr/>
            <p:nvPr/>
          </p:nvSpPr>
          <p:spPr>
            <a:xfrm rot="0">
              <a:off x="15662675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9703300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21622051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6723612" y="109657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18642363" y="109657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12682988" y="109657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24601739" y="109657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1520983" y="144343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13439734" y="144343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7480358" y="144343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19399109" y="144343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4500670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16419421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10460046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22378797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3010826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14929577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8970202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20888953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5990514" y="109657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32" id="32"/>
            <p:cNvSpPr/>
            <p:nvPr/>
          </p:nvSpPr>
          <p:spPr>
            <a:xfrm rot="0">
              <a:off x="17909265" y="109657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33" id="33"/>
            <p:cNvSpPr/>
            <p:nvPr/>
          </p:nvSpPr>
          <p:spPr>
            <a:xfrm rot="0">
              <a:off x="11949890" y="109657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34" id="34"/>
            <p:cNvSpPr/>
            <p:nvPr/>
          </p:nvSpPr>
          <p:spPr>
            <a:xfrm rot="0">
              <a:off x="23868641" y="109657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35" id="35"/>
            <p:cNvSpPr/>
            <p:nvPr/>
          </p:nvSpPr>
          <p:spPr>
            <a:xfrm rot="-5400000">
              <a:off x="12633240" y="-11491855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36" id="36"/>
            <p:cNvSpPr/>
            <p:nvPr/>
          </p:nvSpPr>
          <p:spPr>
            <a:xfrm rot="-5400000">
              <a:off x="12633240" y="-5434061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37" id="37"/>
            <p:cNvSpPr/>
            <p:nvPr/>
          </p:nvSpPr>
          <p:spPr>
            <a:xfrm rot="-5400000">
              <a:off x="12633240" y="-8464871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38" id="38"/>
            <p:cNvSpPr/>
            <p:nvPr/>
          </p:nvSpPr>
          <p:spPr>
            <a:xfrm rot="-5400000">
              <a:off x="12633240" y="-2407077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39" id="39"/>
            <p:cNvSpPr/>
            <p:nvPr/>
          </p:nvSpPr>
          <p:spPr>
            <a:xfrm rot="-5400000">
              <a:off x="12775130" y="-9978363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0" id="40"/>
            <p:cNvSpPr/>
            <p:nvPr/>
          </p:nvSpPr>
          <p:spPr>
            <a:xfrm rot="-5400000">
              <a:off x="12775130" y="-3920569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1" id="41"/>
            <p:cNvSpPr/>
            <p:nvPr/>
          </p:nvSpPr>
          <p:spPr>
            <a:xfrm rot="-5400000">
              <a:off x="12775130" y="-6951378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2" id="42"/>
            <p:cNvSpPr/>
            <p:nvPr/>
          </p:nvSpPr>
          <p:spPr>
            <a:xfrm rot="-5400000">
              <a:off x="12775130" y="-893585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3" id="43"/>
            <p:cNvSpPr/>
            <p:nvPr/>
          </p:nvSpPr>
          <p:spPr>
            <a:xfrm rot="-5400000">
              <a:off x="12775130" y="679892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4" id="44"/>
            <p:cNvSpPr/>
            <p:nvPr/>
          </p:nvSpPr>
          <p:spPr>
            <a:xfrm rot="-5400000">
              <a:off x="12633240" y="-10735109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5" id="45"/>
            <p:cNvSpPr/>
            <p:nvPr/>
          </p:nvSpPr>
          <p:spPr>
            <a:xfrm rot="-5400000">
              <a:off x="12633240" y="-4677315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6" id="46"/>
            <p:cNvSpPr/>
            <p:nvPr/>
          </p:nvSpPr>
          <p:spPr>
            <a:xfrm rot="-5400000">
              <a:off x="12633240" y="-7708125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7" id="47"/>
            <p:cNvSpPr/>
            <p:nvPr/>
          </p:nvSpPr>
          <p:spPr>
            <a:xfrm rot="-5400000">
              <a:off x="12633240" y="-1650331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8" id="48"/>
            <p:cNvSpPr/>
            <p:nvPr/>
          </p:nvSpPr>
          <p:spPr>
            <a:xfrm rot="-5400000">
              <a:off x="12775130" y="-9221617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9" id="49"/>
            <p:cNvSpPr/>
            <p:nvPr/>
          </p:nvSpPr>
          <p:spPr>
            <a:xfrm rot="-5400000">
              <a:off x="12775130" y="-3163823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50" id="50"/>
            <p:cNvSpPr/>
            <p:nvPr/>
          </p:nvSpPr>
          <p:spPr>
            <a:xfrm rot="-5400000">
              <a:off x="12775130" y="-6194632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51" id="51"/>
            <p:cNvSpPr/>
            <p:nvPr/>
          </p:nvSpPr>
          <p:spPr>
            <a:xfrm rot="-5400000">
              <a:off x="12775130" y="-136839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name="AutoShape 52" id="52"/>
          <p:cNvSpPr/>
          <p:nvPr/>
        </p:nvSpPr>
        <p:spPr>
          <a:xfrm rot="0">
            <a:off x="0" y="5143500"/>
            <a:ext cx="1725331" cy="5143500"/>
          </a:xfrm>
          <a:prstGeom prst="rect">
            <a:avLst/>
          </a:prstGeom>
          <a:solidFill>
            <a:srgbClr val="3A2A66"/>
          </a:solidFill>
        </p:spPr>
      </p:sp>
      <p:sp>
        <p:nvSpPr>
          <p:cNvPr name="AutoShape 53" id="53"/>
          <p:cNvSpPr/>
          <p:nvPr/>
        </p:nvSpPr>
        <p:spPr>
          <a:xfrm rot="0">
            <a:off x="0" y="0"/>
            <a:ext cx="1725331" cy="5143500"/>
          </a:xfrm>
          <a:prstGeom prst="rect">
            <a:avLst/>
          </a:prstGeom>
          <a:solidFill>
            <a:srgbClr val="FDFBFF"/>
          </a:solidFill>
        </p:spPr>
      </p:sp>
      <p:pic>
        <p:nvPicPr>
          <p:cNvPr name="Picture 54" id="5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598237" y="7539285"/>
            <a:ext cx="528857" cy="351930"/>
          </a:xfrm>
          <a:prstGeom prst="rect">
            <a:avLst/>
          </a:prstGeom>
        </p:spPr>
      </p:pic>
      <p:grpSp>
        <p:nvGrpSpPr>
          <p:cNvPr name="Group 55" id="55"/>
          <p:cNvGrpSpPr/>
          <p:nvPr/>
        </p:nvGrpSpPr>
        <p:grpSpPr>
          <a:xfrm rot="0">
            <a:off x="16549550" y="1028700"/>
            <a:ext cx="709750" cy="688856"/>
            <a:chOff x="0" y="0"/>
            <a:chExt cx="946334" cy="918474"/>
          </a:xfrm>
        </p:grpSpPr>
        <p:grpSp>
          <p:nvGrpSpPr>
            <p:cNvPr name="Group 56" id="56"/>
            <p:cNvGrpSpPr/>
            <p:nvPr/>
          </p:nvGrpSpPr>
          <p:grpSpPr>
            <a:xfrm rot="0">
              <a:off x="0" y="0"/>
              <a:ext cx="946334" cy="918474"/>
              <a:chOff x="0" y="0"/>
              <a:chExt cx="6350000" cy="6350000"/>
            </a:xfrm>
          </p:grpSpPr>
          <p:sp>
            <p:nvSpPr>
              <p:cNvPr name="Freeform 57" id="5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2A66"/>
              </a:solidFill>
            </p:spPr>
          </p:sp>
        </p:grpSp>
        <p:sp>
          <p:nvSpPr>
            <p:cNvPr name="TextBox 58" id="58"/>
            <p:cNvSpPr txBox="true"/>
            <p:nvPr/>
          </p:nvSpPr>
          <p:spPr>
            <a:xfrm rot="0">
              <a:off x="184607" y="333255"/>
              <a:ext cx="577119" cy="308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700">
                  <a:solidFill>
                    <a:srgbClr val="FDFBFF"/>
                  </a:solidFill>
                  <a:latin typeface="Clear Sans Bold Bold"/>
                </a:rPr>
                <a:t>XPO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-10800000">
            <a:off x="8027987" y="5064924"/>
            <a:ext cx="1116013" cy="488779"/>
            <a:chOff x="0" y="0"/>
            <a:chExt cx="4230733" cy="1852930"/>
          </a:xfrm>
        </p:grpSpPr>
        <p:sp>
          <p:nvSpPr>
            <p:cNvPr name="Freeform 60" id="60"/>
            <p:cNvSpPr/>
            <p:nvPr/>
          </p:nvSpPr>
          <p:spPr>
            <a:xfrm>
              <a:off x="0" y="0"/>
              <a:ext cx="4230733" cy="1854200"/>
            </a:xfrm>
            <a:custGeom>
              <a:avLst/>
              <a:gdLst/>
              <a:ahLst/>
              <a:cxnLst/>
              <a:rect r="r" b="b" t="t" l="l"/>
              <a:pathLst>
                <a:path h="1854200" w="4230733">
                  <a:moveTo>
                    <a:pt x="4130403" y="739140"/>
                  </a:moveTo>
                  <a:lnTo>
                    <a:pt x="3209653" y="49530"/>
                  </a:lnTo>
                  <a:cubicBezTo>
                    <a:pt x="3165203" y="16510"/>
                    <a:pt x="3116943" y="0"/>
                    <a:pt x="3067413" y="0"/>
                  </a:cubicBezTo>
                  <a:cubicBezTo>
                    <a:pt x="2962003" y="0"/>
                    <a:pt x="2884533" y="81280"/>
                    <a:pt x="2884533" y="194310"/>
                  </a:cubicBezTo>
                  <a:lnTo>
                    <a:pt x="2884533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2884533" y="1248410"/>
                  </a:lnTo>
                  <a:lnTo>
                    <a:pt x="2884533" y="1659890"/>
                  </a:lnTo>
                  <a:cubicBezTo>
                    <a:pt x="2884533" y="1772920"/>
                    <a:pt x="2962003" y="1854200"/>
                    <a:pt x="3067413" y="1854200"/>
                  </a:cubicBezTo>
                  <a:cubicBezTo>
                    <a:pt x="3116943" y="1854200"/>
                    <a:pt x="3165203" y="1836420"/>
                    <a:pt x="3209653" y="1803400"/>
                  </a:cubicBezTo>
                  <a:lnTo>
                    <a:pt x="4130403" y="1115060"/>
                  </a:lnTo>
                  <a:cubicBezTo>
                    <a:pt x="4193903" y="1066800"/>
                    <a:pt x="4230733" y="998220"/>
                    <a:pt x="4230733" y="927100"/>
                  </a:cubicBezTo>
                  <a:cubicBezTo>
                    <a:pt x="4230733" y="854710"/>
                    <a:pt x="4193903" y="787400"/>
                    <a:pt x="4130403" y="739140"/>
                  </a:cubicBezTo>
                  <a:close/>
                </a:path>
              </a:pathLst>
            </a:custGeom>
            <a:solidFill>
              <a:srgbClr val="ED7E79"/>
            </a:solidFill>
          </p:spPr>
        </p:sp>
      </p:grpSp>
      <p:pic>
        <p:nvPicPr>
          <p:cNvPr name="Picture 61" id="61"/>
          <p:cNvPicPr>
            <a:picLocks noChangeAspect="true"/>
          </p:cNvPicPr>
          <p:nvPr/>
        </p:nvPicPr>
        <p:blipFill>
          <a:blip r:embed="rId4"/>
          <a:srcRect l="21673" t="12508" r="23196" b="16504"/>
          <a:stretch>
            <a:fillRect/>
          </a:stretch>
        </p:blipFill>
        <p:spPr>
          <a:xfrm flipH="false" flipV="false" rot="0">
            <a:off x="2630466" y="2117056"/>
            <a:ext cx="7557370" cy="5469699"/>
          </a:xfrm>
          <a:prstGeom prst="rect">
            <a:avLst/>
          </a:prstGeom>
        </p:spPr>
      </p:pic>
      <p:grpSp>
        <p:nvGrpSpPr>
          <p:cNvPr name="Group 62" id="62"/>
          <p:cNvGrpSpPr/>
          <p:nvPr/>
        </p:nvGrpSpPr>
        <p:grpSpPr>
          <a:xfrm rot="-10800000">
            <a:off x="8128365" y="4640016"/>
            <a:ext cx="1015635" cy="503484"/>
            <a:chOff x="0" y="0"/>
            <a:chExt cx="3737754" cy="1852930"/>
          </a:xfrm>
        </p:grpSpPr>
        <p:sp>
          <p:nvSpPr>
            <p:cNvPr name="Freeform 63" id="63"/>
            <p:cNvSpPr/>
            <p:nvPr/>
          </p:nvSpPr>
          <p:spPr>
            <a:xfrm>
              <a:off x="0" y="0"/>
              <a:ext cx="3737754" cy="1854200"/>
            </a:xfrm>
            <a:custGeom>
              <a:avLst/>
              <a:gdLst/>
              <a:ahLst/>
              <a:cxnLst/>
              <a:rect r="r" b="b" t="t" l="l"/>
              <a:pathLst>
                <a:path h="1854200" w="3737754">
                  <a:moveTo>
                    <a:pt x="3637424" y="739140"/>
                  </a:moveTo>
                  <a:lnTo>
                    <a:pt x="2716674" y="49530"/>
                  </a:lnTo>
                  <a:cubicBezTo>
                    <a:pt x="2672224" y="16510"/>
                    <a:pt x="2623964" y="0"/>
                    <a:pt x="2574434" y="0"/>
                  </a:cubicBezTo>
                  <a:cubicBezTo>
                    <a:pt x="2469024" y="0"/>
                    <a:pt x="2391554" y="81280"/>
                    <a:pt x="2391554" y="194310"/>
                  </a:cubicBezTo>
                  <a:lnTo>
                    <a:pt x="2391554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2391554" y="1248410"/>
                  </a:lnTo>
                  <a:lnTo>
                    <a:pt x="2391554" y="1659890"/>
                  </a:lnTo>
                  <a:cubicBezTo>
                    <a:pt x="2391554" y="1772920"/>
                    <a:pt x="2469024" y="1854200"/>
                    <a:pt x="2574434" y="1854200"/>
                  </a:cubicBezTo>
                  <a:cubicBezTo>
                    <a:pt x="2623964" y="1854200"/>
                    <a:pt x="2672224" y="1836420"/>
                    <a:pt x="2716674" y="1803400"/>
                  </a:cubicBezTo>
                  <a:lnTo>
                    <a:pt x="3637424" y="1115060"/>
                  </a:lnTo>
                  <a:cubicBezTo>
                    <a:pt x="3700924" y="1066800"/>
                    <a:pt x="3737754" y="998220"/>
                    <a:pt x="3737754" y="927100"/>
                  </a:cubicBezTo>
                  <a:cubicBezTo>
                    <a:pt x="3737754" y="854710"/>
                    <a:pt x="3700924" y="787400"/>
                    <a:pt x="3637424" y="73914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name="TextBox 64" id="64"/>
          <p:cNvSpPr txBox="true"/>
          <p:nvPr/>
        </p:nvSpPr>
        <p:spPr>
          <a:xfrm rot="0">
            <a:off x="461051" y="2371725"/>
            <a:ext cx="803229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u="sng">
                <a:solidFill>
                  <a:srgbClr val="3A2A66"/>
                </a:solidFill>
                <a:latin typeface="Clear Sans Bold Bold"/>
              </a:rPr>
              <a:t>05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1292263" y="1678801"/>
            <a:ext cx="4213006" cy="219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99"/>
              </a:lnSpc>
            </a:pPr>
            <a:r>
              <a:rPr lang="en-US" sz="8500">
                <a:solidFill>
                  <a:srgbClr val="3A2A66"/>
                </a:solidFill>
                <a:latin typeface="Clear Sans Bold Bold"/>
              </a:rPr>
              <a:t>POSTER</a:t>
            </a:r>
          </a:p>
          <a:p>
            <a:pPr>
              <a:lnSpc>
                <a:spcPts val="8500"/>
              </a:lnSpc>
            </a:pPr>
            <a:r>
              <a:rPr lang="en-US" sz="8499">
                <a:solidFill>
                  <a:srgbClr val="3A2A66"/>
                </a:solidFill>
                <a:latin typeface="Clear Sans Bold Bold"/>
              </a:rPr>
              <a:t>WALL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1292263" y="4142318"/>
            <a:ext cx="711168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u="sng">
                <a:solidFill>
                  <a:srgbClr val="3A2A66"/>
                </a:solidFill>
                <a:latin typeface="Clear Sans Regular Bold"/>
              </a:rPr>
              <a:t>REQUIREMENTS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1292263" y="4953377"/>
            <a:ext cx="1496014" cy="1703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DIMENSION             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ORIENTATION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FORMAT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FILE SIZE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FILENAME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3125301" y="4956368"/>
            <a:ext cx="5088653" cy="1703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842 x 1191 pixels (A3 Paper size)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Portrait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.jpg / .png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Max. 2 MB 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Exhibitor Name_Poster Title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11292263" y="7049545"/>
            <a:ext cx="5633517" cy="1017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Note</a:t>
            </a:r>
            <a:r>
              <a:rPr lang="en-US" sz="1800">
                <a:solidFill>
                  <a:srgbClr val="3A2A66"/>
                </a:solidFill>
                <a:latin typeface="Clear Sans Regular"/>
              </a:rPr>
              <a:t>: Please give instructions on the specific filename for the main poster that will be attached to the booth as a wall poster. e.g. Exhibitor Name_Poster Wall 01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5620960" y="7872505"/>
            <a:ext cx="1576382" cy="331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Poster Wall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0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61860" y="-265409"/>
            <a:ext cx="19065803" cy="10660666"/>
            <a:chOff x="0" y="0"/>
            <a:chExt cx="25421070" cy="14214221"/>
          </a:xfrm>
        </p:grpSpPr>
        <p:sp>
          <p:nvSpPr>
            <p:cNvPr name="AutoShape 3" id="3"/>
            <p:cNvSpPr/>
            <p:nvPr/>
          </p:nvSpPr>
          <p:spPr>
            <a:xfrm rot="0">
              <a:off x="2254080" y="144343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" id="4"/>
            <p:cNvSpPr/>
            <p:nvPr/>
          </p:nvSpPr>
          <p:spPr>
            <a:xfrm rot="0">
              <a:off x="14172831" y="144343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5" id="5"/>
            <p:cNvSpPr/>
            <p:nvPr/>
          </p:nvSpPr>
          <p:spPr>
            <a:xfrm rot="0">
              <a:off x="8213456" y="144343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6" id="6"/>
            <p:cNvSpPr/>
            <p:nvPr/>
          </p:nvSpPr>
          <p:spPr>
            <a:xfrm rot="0">
              <a:off x="20132207" y="144343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7" id="7"/>
            <p:cNvSpPr/>
            <p:nvPr/>
          </p:nvSpPr>
          <p:spPr>
            <a:xfrm rot="0">
              <a:off x="5233768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8" id="8"/>
            <p:cNvSpPr/>
            <p:nvPr/>
          </p:nvSpPr>
          <p:spPr>
            <a:xfrm rot="0">
              <a:off x="17152519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9" id="9"/>
            <p:cNvSpPr/>
            <p:nvPr/>
          </p:nvSpPr>
          <p:spPr>
            <a:xfrm rot="0">
              <a:off x="11193144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10" id="10"/>
            <p:cNvSpPr/>
            <p:nvPr/>
          </p:nvSpPr>
          <p:spPr>
            <a:xfrm rot="0">
              <a:off x="23111895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11" id="11"/>
            <p:cNvSpPr/>
            <p:nvPr/>
          </p:nvSpPr>
          <p:spPr>
            <a:xfrm rot="0">
              <a:off x="3743924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12" id="12"/>
            <p:cNvSpPr/>
            <p:nvPr/>
          </p:nvSpPr>
          <p:spPr>
            <a:xfrm rot="0">
              <a:off x="15662675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9703300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21622051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6723612" y="109657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18642363" y="109657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12682988" y="109657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24601739" y="109657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1520983" y="144343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13439734" y="144343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7480358" y="144343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19399109" y="144343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4500670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16419421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10460046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22378797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3010826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14929577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8970202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20888953" y="0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5990514" y="109657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32" id="32"/>
            <p:cNvSpPr/>
            <p:nvPr/>
          </p:nvSpPr>
          <p:spPr>
            <a:xfrm rot="0">
              <a:off x="17909265" y="109657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33" id="33"/>
            <p:cNvSpPr/>
            <p:nvPr/>
          </p:nvSpPr>
          <p:spPr>
            <a:xfrm rot="0">
              <a:off x="11949890" y="109657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34" id="34"/>
            <p:cNvSpPr/>
            <p:nvPr/>
          </p:nvSpPr>
          <p:spPr>
            <a:xfrm rot="0">
              <a:off x="23868641" y="109657"/>
              <a:ext cx="12700" cy="1406987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35" id="35"/>
            <p:cNvSpPr/>
            <p:nvPr/>
          </p:nvSpPr>
          <p:spPr>
            <a:xfrm rot="-5400000">
              <a:off x="12633240" y="-11491855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36" id="36"/>
            <p:cNvSpPr/>
            <p:nvPr/>
          </p:nvSpPr>
          <p:spPr>
            <a:xfrm rot="-5400000">
              <a:off x="12633240" y="-5434061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37" id="37"/>
            <p:cNvSpPr/>
            <p:nvPr/>
          </p:nvSpPr>
          <p:spPr>
            <a:xfrm rot="-5400000">
              <a:off x="12633240" y="-8464871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38" id="38"/>
            <p:cNvSpPr/>
            <p:nvPr/>
          </p:nvSpPr>
          <p:spPr>
            <a:xfrm rot="-5400000">
              <a:off x="12633240" y="-2407077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39" id="39"/>
            <p:cNvSpPr/>
            <p:nvPr/>
          </p:nvSpPr>
          <p:spPr>
            <a:xfrm rot="-5400000">
              <a:off x="12775130" y="-9978363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0" id="40"/>
            <p:cNvSpPr/>
            <p:nvPr/>
          </p:nvSpPr>
          <p:spPr>
            <a:xfrm rot="-5400000">
              <a:off x="12775130" y="-3920569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1" id="41"/>
            <p:cNvSpPr/>
            <p:nvPr/>
          </p:nvSpPr>
          <p:spPr>
            <a:xfrm rot="-5400000">
              <a:off x="12775130" y="-6951378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2" id="42"/>
            <p:cNvSpPr/>
            <p:nvPr/>
          </p:nvSpPr>
          <p:spPr>
            <a:xfrm rot="-5400000">
              <a:off x="12775130" y="-893585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3" id="43"/>
            <p:cNvSpPr/>
            <p:nvPr/>
          </p:nvSpPr>
          <p:spPr>
            <a:xfrm rot="-5400000">
              <a:off x="12775130" y="679892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4" id="44"/>
            <p:cNvSpPr/>
            <p:nvPr/>
          </p:nvSpPr>
          <p:spPr>
            <a:xfrm rot="-5400000">
              <a:off x="12633240" y="-10735109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5" id="45"/>
            <p:cNvSpPr/>
            <p:nvPr/>
          </p:nvSpPr>
          <p:spPr>
            <a:xfrm rot="-5400000">
              <a:off x="12633240" y="-4677315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6" id="46"/>
            <p:cNvSpPr/>
            <p:nvPr/>
          </p:nvSpPr>
          <p:spPr>
            <a:xfrm rot="-5400000">
              <a:off x="12633240" y="-7708125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7" id="47"/>
            <p:cNvSpPr/>
            <p:nvPr/>
          </p:nvSpPr>
          <p:spPr>
            <a:xfrm rot="-5400000">
              <a:off x="12633240" y="-1650331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8" id="48"/>
            <p:cNvSpPr/>
            <p:nvPr/>
          </p:nvSpPr>
          <p:spPr>
            <a:xfrm rot="-5400000">
              <a:off x="12775130" y="-9221617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49" id="49"/>
            <p:cNvSpPr/>
            <p:nvPr/>
          </p:nvSpPr>
          <p:spPr>
            <a:xfrm rot="-5400000">
              <a:off x="12775130" y="-3163823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50" id="50"/>
            <p:cNvSpPr/>
            <p:nvPr/>
          </p:nvSpPr>
          <p:spPr>
            <a:xfrm rot="-5400000">
              <a:off x="12775130" y="-6194632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51" id="51"/>
            <p:cNvSpPr/>
            <p:nvPr/>
          </p:nvSpPr>
          <p:spPr>
            <a:xfrm rot="-5400000">
              <a:off x="12775130" y="-136839"/>
              <a:ext cx="12700" cy="2527918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name="AutoShape 52" id="52"/>
          <p:cNvSpPr/>
          <p:nvPr/>
        </p:nvSpPr>
        <p:spPr>
          <a:xfrm rot="0">
            <a:off x="0" y="5143500"/>
            <a:ext cx="1725331" cy="5143500"/>
          </a:xfrm>
          <a:prstGeom prst="rect">
            <a:avLst/>
          </a:prstGeom>
          <a:solidFill>
            <a:srgbClr val="3A2A66"/>
          </a:solidFill>
        </p:spPr>
      </p:sp>
      <p:sp>
        <p:nvSpPr>
          <p:cNvPr name="AutoShape 53" id="53"/>
          <p:cNvSpPr/>
          <p:nvPr/>
        </p:nvSpPr>
        <p:spPr>
          <a:xfrm rot="0">
            <a:off x="0" y="0"/>
            <a:ext cx="1725331" cy="5143500"/>
          </a:xfrm>
          <a:prstGeom prst="rect">
            <a:avLst/>
          </a:prstGeom>
          <a:solidFill>
            <a:srgbClr val="FDFBFF"/>
          </a:solidFill>
        </p:spPr>
      </p:sp>
      <p:pic>
        <p:nvPicPr>
          <p:cNvPr name="Picture 54" id="5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598237" y="7539285"/>
            <a:ext cx="528857" cy="351930"/>
          </a:xfrm>
          <a:prstGeom prst="rect">
            <a:avLst/>
          </a:prstGeom>
        </p:spPr>
      </p:pic>
      <p:grpSp>
        <p:nvGrpSpPr>
          <p:cNvPr name="Group 55" id="55"/>
          <p:cNvGrpSpPr/>
          <p:nvPr/>
        </p:nvGrpSpPr>
        <p:grpSpPr>
          <a:xfrm rot="0">
            <a:off x="16549550" y="1028700"/>
            <a:ext cx="709750" cy="688856"/>
            <a:chOff x="0" y="0"/>
            <a:chExt cx="946334" cy="918474"/>
          </a:xfrm>
        </p:grpSpPr>
        <p:grpSp>
          <p:nvGrpSpPr>
            <p:cNvPr name="Group 56" id="56"/>
            <p:cNvGrpSpPr/>
            <p:nvPr/>
          </p:nvGrpSpPr>
          <p:grpSpPr>
            <a:xfrm rot="0">
              <a:off x="0" y="0"/>
              <a:ext cx="946334" cy="918474"/>
              <a:chOff x="0" y="0"/>
              <a:chExt cx="6350000" cy="6350000"/>
            </a:xfrm>
          </p:grpSpPr>
          <p:sp>
            <p:nvSpPr>
              <p:cNvPr name="Freeform 57" id="5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2A66"/>
              </a:solidFill>
            </p:spPr>
          </p:sp>
        </p:grpSp>
        <p:sp>
          <p:nvSpPr>
            <p:cNvPr name="TextBox 58" id="58"/>
            <p:cNvSpPr txBox="true"/>
            <p:nvPr/>
          </p:nvSpPr>
          <p:spPr>
            <a:xfrm rot="0">
              <a:off x="184607" y="333255"/>
              <a:ext cx="577119" cy="308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700">
                  <a:solidFill>
                    <a:srgbClr val="FDFBFF"/>
                  </a:solidFill>
                  <a:latin typeface="Clear Sans Bold Bold"/>
                </a:rPr>
                <a:t>XPO</a:t>
              </a:r>
            </a:p>
          </p:txBody>
        </p:sp>
      </p:grpSp>
      <p:pic>
        <p:nvPicPr>
          <p:cNvPr name="Picture 59" id="59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9573320" y="2571750"/>
            <a:ext cx="7685980" cy="4323364"/>
          </a:xfrm>
          <a:prstGeom prst="rect">
            <a:avLst/>
          </a:prstGeom>
        </p:spPr>
      </p:pic>
      <p:sp>
        <p:nvSpPr>
          <p:cNvPr name="TextBox 60" id="60"/>
          <p:cNvSpPr txBox="true"/>
          <p:nvPr/>
        </p:nvSpPr>
        <p:spPr>
          <a:xfrm rot="0">
            <a:off x="461051" y="2371725"/>
            <a:ext cx="803229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u="sng">
                <a:solidFill>
                  <a:srgbClr val="3A2A66"/>
                </a:solidFill>
                <a:latin typeface="Clear Sans Bold Bold"/>
              </a:rPr>
              <a:t>06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2853311" y="1783476"/>
            <a:ext cx="4213006" cy="219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99"/>
              </a:lnSpc>
            </a:pPr>
            <a:r>
              <a:rPr lang="en-US" sz="8500">
                <a:solidFill>
                  <a:srgbClr val="3A2A66"/>
                </a:solidFill>
                <a:latin typeface="Clear Sans Bold Bold"/>
              </a:rPr>
              <a:t>POSTER</a:t>
            </a:r>
          </a:p>
          <a:p>
            <a:pPr>
              <a:lnSpc>
                <a:spcPts val="8500"/>
              </a:lnSpc>
            </a:pPr>
            <a:r>
              <a:rPr lang="en-US" sz="8499">
                <a:solidFill>
                  <a:srgbClr val="3A2A66"/>
                </a:solidFill>
                <a:latin typeface="Clear Sans Bold Bold"/>
              </a:rPr>
              <a:t>POP-UP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2853311" y="4246992"/>
            <a:ext cx="711168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u="sng">
                <a:solidFill>
                  <a:srgbClr val="3A2A66"/>
                </a:solidFill>
                <a:latin typeface="Clear Sans Regular Bold"/>
              </a:rPr>
              <a:t>REQUIREMENTS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2853311" y="5058051"/>
            <a:ext cx="1496014" cy="1703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DIMENSION             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ORIENTATION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FORMAT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FILE SIZE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FILENAME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4686349" y="5061043"/>
            <a:ext cx="5088653" cy="1703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842 x 1191 pixels (A3 Paper size)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Portrait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.jpg / .png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Max. 2 MB 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Exhibitor Name_Poster Title_Sequence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2853311" y="7325670"/>
            <a:ext cx="5633517" cy="674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Note</a:t>
            </a:r>
            <a:r>
              <a:rPr lang="en-US" sz="1800">
                <a:solidFill>
                  <a:srgbClr val="3A2A66"/>
                </a:solidFill>
                <a:latin typeface="Clear Sans Regular"/>
              </a:rPr>
              <a:t>: The maximum recommended number of pop up slides is 5 posters.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2781672" y="7154220"/>
            <a:ext cx="1576382" cy="331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Poster Pop up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5143500"/>
            <a:ext cx="1725331" cy="5143500"/>
          </a:xfrm>
          <a:prstGeom prst="rect">
            <a:avLst/>
          </a:prstGeom>
          <a:solidFill>
            <a:srgbClr val="E0DBE9"/>
          </a:solid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1725331" cy="5143500"/>
          </a:xfrm>
          <a:prstGeom prst="rect">
            <a:avLst/>
          </a:prstGeom>
          <a:solidFill>
            <a:srgbClr val="3A2A66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598237" y="7539285"/>
            <a:ext cx="528857" cy="35193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6549550" y="1028700"/>
            <a:ext cx="709750" cy="688856"/>
            <a:chOff x="0" y="0"/>
            <a:chExt cx="946334" cy="918474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946334" cy="918474"/>
              <a:chOff x="0" y="0"/>
              <a:chExt cx="6350000" cy="635000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2A66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184607" y="333255"/>
              <a:ext cx="577119" cy="308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700">
                  <a:solidFill>
                    <a:srgbClr val="FDFBFF"/>
                  </a:solidFill>
                  <a:latin typeface="Clear Sans Bold Bold"/>
                </a:rPr>
                <a:t>XPO</a:t>
              </a: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9728228" y="3629643"/>
            <a:ext cx="7531072" cy="4085607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461051" y="2371725"/>
            <a:ext cx="803229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u="sng">
                <a:solidFill>
                  <a:srgbClr val="FDFBFF"/>
                </a:solidFill>
                <a:latin typeface="Clear Sans Bold Bold"/>
              </a:rPr>
              <a:t>07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96699" y="2294228"/>
            <a:ext cx="7787310" cy="219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99"/>
              </a:lnSpc>
            </a:pPr>
            <a:r>
              <a:rPr lang="en-US" sz="8500">
                <a:solidFill>
                  <a:srgbClr val="3A2A66"/>
                </a:solidFill>
                <a:latin typeface="Clear Sans Bold Bold"/>
              </a:rPr>
              <a:t>VIDEO</a:t>
            </a:r>
          </a:p>
          <a:p>
            <a:pPr>
              <a:lnSpc>
                <a:spcPts val="8500"/>
              </a:lnSpc>
            </a:pPr>
            <a:r>
              <a:rPr lang="en-US" sz="8499">
                <a:solidFill>
                  <a:srgbClr val="3A2A66"/>
                </a:solidFill>
                <a:latin typeface="Clear Sans Bold Bold"/>
              </a:rPr>
              <a:t>WALL (CUT)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889366" y="4755279"/>
            <a:ext cx="711168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u="sng">
                <a:solidFill>
                  <a:srgbClr val="3A2A66"/>
                </a:solidFill>
                <a:latin typeface="Clear Sans Regular Bold"/>
              </a:rPr>
              <a:t>REQUIREMENTS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889366" y="5479265"/>
            <a:ext cx="1496014" cy="204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DIMENSION             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ORIENTATION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FORMAT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FILE SIZE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DURATION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FILENAME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723583" y="5479265"/>
            <a:ext cx="3933543" cy="204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16:9 Screen Ratio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Landscape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.mp4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Max. 5MB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10s -15s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Exhibitor Name_Video Title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889366" y="7922528"/>
            <a:ext cx="5633517" cy="1360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Note</a:t>
            </a:r>
            <a:r>
              <a:rPr lang="en-US" sz="1800">
                <a:solidFill>
                  <a:srgbClr val="3A2A66"/>
                </a:solidFill>
                <a:latin typeface="Clear Sans Regular"/>
              </a:rPr>
              <a:t>: If you don't provide a video file for your video wall display, our team will cut the full version of the video randomly (usually 10-15s in the first scene of the video or the best part in our opinion)</a:t>
            </a:r>
          </a:p>
        </p:txBody>
      </p:sp>
      <p:grpSp>
        <p:nvGrpSpPr>
          <p:cNvPr name="Group 16" id="16"/>
          <p:cNvGrpSpPr/>
          <p:nvPr/>
        </p:nvGrpSpPr>
        <p:grpSpPr>
          <a:xfrm rot="-10800000">
            <a:off x="15351707" y="5672447"/>
            <a:ext cx="1015635" cy="503484"/>
            <a:chOff x="0" y="0"/>
            <a:chExt cx="3737754" cy="1852930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3737754" cy="1854200"/>
            </a:xfrm>
            <a:custGeom>
              <a:avLst/>
              <a:gdLst/>
              <a:ahLst/>
              <a:cxnLst/>
              <a:rect r="r" b="b" t="t" l="l"/>
              <a:pathLst>
                <a:path h="1854200" w="3737754">
                  <a:moveTo>
                    <a:pt x="3637424" y="739140"/>
                  </a:moveTo>
                  <a:lnTo>
                    <a:pt x="2716674" y="49530"/>
                  </a:lnTo>
                  <a:cubicBezTo>
                    <a:pt x="2672224" y="16510"/>
                    <a:pt x="2623964" y="0"/>
                    <a:pt x="2574434" y="0"/>
                  </a:cubicBezTo>
                  <a:cubicBezTo>
                    <a:pt x="2469024" y="0"/>
                    <a:pt x="2391554" y="81280"/>
                    <a:pt x="2391554" y="194310"/>
                  </a:cubicBezTo>
                  <a:lnTo>
                    <a:pt x="2391554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2391554" y="1248410"/>
                  </a:lnTo>
                  <a:lnTo>
                    <a:pt x="2391554" y="1659890"/>
                  </a:lnTo>
                  <a:cubicBezTo>
                    <a:pt x="2391554" y="1772920"/>
                    <a:pt x="2469024" y="1854200"/>
                    <a:pt x="2574434" y="1854200"/>
                  </a:cubicBezTo>
                  <a:cubicBezTo>
                    <a:pt x="2623964" y="1854200"/>
                    <a:pt x="2672224" y="1836420"/>
                    <a:pt x="2716674" y="1803400"/>
                  </a:cubicBezTo>
                  <a:lnTo>
                    <a:pt x="3637424" y="1115060"/>
                  </a:lnTo>
                  <a:cubicBezTo>
                    <a:pt x="3700924" y="1066800"/>
                    <a:pt x="3737754" y="998220"/>
                    <a:pt x="3737754" y="927100"/>
                  </a:cubicBezTo>
                  <a:cubicBezTo>
                    <a:pt x="3737754" y="854710"/>
                    <a:pt x="3700924" y="787400"/>
                    <a:pt x="3637424" y="73914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2705573" y="7922528"/>
            <a:ext cx="1576382" cy="331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Video Wall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5143500"/>
            <a:ext cx="1725331" cy="5143500"/>
          </a:xfrm>
          <a:prstGeom prst="rect">
            <a:avLst/>
          </a:prstGeom>
          <a:solidFill>
            <a:srgbClr val="E0DBE9"/>
          </a:solid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1725331" cy="5143500"/>
          </a:xfrm>
          <a:prstGeom prst="rect">
            <a:avLst/>
          </a:prstGeom>
          <a:solidFill>
            <a:srgbClr val="3A2A66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598237" y="7539285"/>
            <a:ext cx="528857" cy="35193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6549550" y="1028700"/>
            <a:ext cx="709750" cy="688856"/>
            <a:chOff x="0" y="0"/>
            <a:chExt cx="946334" cy="918474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946334" cy="918474"/>
              <a:chOff x="0" y="0"/>
              <a:chExt cx="6350000" cy="635000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2A66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184607" y="333255"/>
              <a:ext cx="577119" cy="308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700">
                  <a:solidFill>
                    <a:srgbClr val="FDFBFF"/>
                  </a:solidFill>
                  <a:latin typeface="Clear Sans Bold Bold"/>
                </a:rPr>
                <a:t>XPO</a:t>
              </a: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0" t="12131" r="983" b="9725"/>
          <a:stretch>
            <a:fillRect/>
          </a:stretch>
        </p:blipFill>
        <p:spPr>
          <a:xfrm flipH="false" flipV="false" rot="0">
            <a:off x="2192091" y="3693464"/>
            <a:ext cx="6754984" cy="3331861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461051" y="2371725"/>
            <a:ext cx="803229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u="sng">
                <a:solidFill>
                  <a:srgbClr val="FDFBFF"/>
                </a:solidFill>
                <a:latin typeface="Clear Sans Bold Bold"/>
              </a:rPr>
              <a:t>08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471990" y="2294228"/>
            <a:ext cx="7787310" cy="219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99"/>
              </a:lnSpc>
            </a:pPr>
            <a:r>
              <a:rPr lang="en-US" sz="8500">
                <a:solidFill>
                  <a:srgbClr val="3A2A66"/>
                </a:solidFill>
                <a:latin typeface="Clear Sans Bold Bold"/>
              </a:rPr>
              <a:t>VIDEO</a:t>
            </a:r>
          </a:p>
          <a:p>
            <a:pPr>
              <a:lnSpc>
                <a:spcPts val="8500"/>
              </a:lnSpc>
            </a:pPr>
            <a:r>
              <a:rPr lang="en-US" sz="8499">
                <a:solidFill>
                  <a:srgbClr val="3A2A66"/>
                </a:solidFill>
                <a:latin typeface="Clear Sans Bold Bold"/>
              </a:rPr>
              <a:t>FULL VERSION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564657" y="4755279"/>
            <a:ext cx="711168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u="sng">
                <a:solidFill>
                  <a:srgbClr val="3A2A66"/>
                </a:solidFill>
                <a:latin typeface="Clear Sans Regular Bold"/>
              </a:rPr>
              <a:t>REQUIREMENTS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564657" y="5479265"/>
            <a:ext cx="1496014" cy="204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DIMENSION             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ORIENTATION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FORMAT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FILE SIZE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DURATION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FILENAME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398873" y="5479265"/>
            <a:ext cx="5277463" cy="204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16:9 Screen Ratio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Landscape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.mp4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Unlimited (via YouTube*) ; Max.5MB (via Portal)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Unlimited (via YouTube*)</a:t>
            </a:r>
          </a:p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Exhibitor Name_Video Title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564657" y="8574038"/>
            <a:ext cx="5633517" cy="674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*You must upload a high-resolution video to YouTube and provide us with a URL for each video.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564657" y="7922528"/>
            <a:ext cx="6519084" cy="331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 Bold"/>
              </a:rPr>
              <a:t>Note</a:t>
            </a:r>
            <a:r>
              <a:rPr lang="en-US" sz="1800">
                <a:solidFill>
                  <a:srgbClr val="3A2A66"/>
                </a:solidFill>
                <a:latin typeface="Clear Sans Regular"/>
              </a:rPr>
              <a:t>: Requirements also apply to recorded webinar videos.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781392" y="7159475"/>
            <a:ext cx="1576382" cy="674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Video Pop up</a:t>
            </a:r>
          </a:p>
          <a:p>
            <a:pPr algn="ctr">
              <a:lnSpc>
                <a:spcPts val="2700"/>
              </a:lnSpc>
            </a:pPr>
            <a:r>
              <a:rPr lang="en-US" sz="1800">
                <a:solidFill>
                  <a:srgbClr val="3A2A66"/>
                </a:solidFill>
                <a:latin typeface="Clear Sans Regular"/>
              </a:rPr>
              <a:t>(Full Version)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0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5143500"/>
            <a:ext cx="1725331" cy="5143500"/>
          </a:xfrm>
          <a:prstGeom prst="rect">
            <a:avLst/>
          </a:prstGeom>
          <a:solidFill>
            <a:srgbClr val="3A2A66"/>
          </a:solid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1725331" cy="5143500"/>
          </a:xfrm>
          <a:prstGeom prst="rect">
            <a:avLst/>
          </a:prstGeom>
          <a:solidFill>
            <a:srgbClr val="FDFBFF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598237" y="7539285"/>
            <a:ext cx="528857" cy="35193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3469326" y="5388259"/>
            <a:ext cx="13197757" cy="3332434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3469326" y="2452342"/>
            <a:ext cx="5674674" cy="2118693"/>
            <a:chOff x="0" y="0"/>
            <a:chExt cx="7566232" cy="2824924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28575"/>
              <a:ext cx="7566232" cy="581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 u="sng">
                  <a:solidFill>
                    <a:srgbClr val="3A2A66"/>
                  </a:solidFill>
                  <a:latin typeface="Clear Sans Regular Bold"/>
                </a:rPr>
                <a:t>REQUIREMENTS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899604"/>
              <a:ext cx="7566232" cy="19253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99"/>
                </a:lnSpc>
              </a:pPr>
              <a:r>
                <a:rPr lang="en-US" sz="1600">
                  <a:solidFill>
                    <a:srgbClr val="3A2A66"/>
                  </a:solidFill>
                  <a:latin typeface="Clear Sans Regular"/>
                </a:rPr>
                <a:t>Please provide product photos from various angles for the needs of making a 3D version of your product.</a:t>
              </a:r>
              <a:r>
                <a:rPr lang="en-US" sz="1600">
                  <a:solidFill>
                    <a:srgbClr val="3A2A66"/>
                  </a:solidFill>
                  <a:latin typeface="Clear Sans Regular"/>
                </a:rPr>
                <a:t> You can also provide product sizing dimensions for more accurate results.</a:t>
              </a:r>
            </a:p>
            <a:p>
              <a:pPr>
                <a:lnSpc>
                  <a:spcPts val="2399"/>
                </a:lnSpc>
              </a:pPr>
            </a:p>
            <a:p>
              <a:pPr>
                <a:lnSpc>
                  <a:spcPts val="2400"/>
                </a:lnSpc>
              </a:pPr>
              <a:r>
                <a:rPr lang="en-US" sz="1599">
                  <a:solidFill>
                    <a:srgbClr val="3A2A66"/>
                  </a:solidFill>
                  <a:latin typeface="Clear Sans Regular Bold"/>
                </a:rPr>
                <a:t>FILE NAME </a:t>
              </a:r>
              <a:r>
                <a:rPr lang="en-US" sz="1599">
                  <a:solidFill>
                    <a:srgbClr val="3A2A66"/>
                  </a:solidFill>
                  <a:latin typeface="Clear Sans Regular"/>
                </a:rPr>
                <a:t>      Exhibitor Name_Product Title_Angle View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61051" y="2371725"/>
            <a:ext cx="803229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u="sng">
                <a:solidFill>
                  <a:srgbClr val="3A2A66"/>
                </a:solidFill>
                <a:latin typeface="Clear Sans Bold Bold"/>
              </a:rPr>
              <a:t>10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69326" y="1028700"/>
            <a:ext cx="11145728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>
                <a:solidFill>
                  <a:srgbClr val="3A2A66"/>
                </a:solidFill>
                <a:latin typeface="Clear Sans Regular"/>
              </a:rPr>
              <a:t>3D Product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6549550" y="1028700"/>
            <a:ext cx="709750" cy="688856"/>
            <a:chOff x="0" y="0"/>
            <a:chExt cx="946334" cy="918474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946334" cy="918474"/>
              <a:chOff x="0" y="0"/>
              <a:chExt cx="6350000" cy="63500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2A6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84607" y="333255"/>
              <a:ext cx="577119" cy="308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700">
                  <a:solidFill>
                    <a:srgbClr val="FDFBFF"/>
                  </a:solidFill>
                  <a:latin typeface="Clear Sans Bold Bold"/>
                </a:rPr>
                <a:t>XPO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DAEQhhhMSSA</dc:identifier>
  <dcterms:modified xsi:type="dcterms:W3CDTF">2011-08-01T06:04:30Z</dcterms:modified>
  <cp:revision>1</cp:revision>
  <dc:title>XPOMANIA_Content Preparation_v1.0</dc:title>
</cp:coreProperties>
</file>